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60" r:id="rId6"/>
    <p:sldId id="259" r:id="rId7"/>
    <p:sldId id="262" r:id="rId8"/>
    <p:sldId id="261" r:id="rId9"/>
    <p:sldId id="263" r:id="rId10"/>
    <p:sldId id="264" r:id="rId11"/>
    <p:sldId id="265" r:id="rId12"/>
    <p:sldId id="266" r:id="rId13"/>
    <p:sldId id="267" r:id="rId14"/>
    <p:sldId id="268" r:id="rId15"/>
    <p:sldId id="269" r:id="rId16"/>
    <p:sldId id="270" r:id="rId17"/>
    <p:sldId id="271" r:id="rId18"/>
    <p:sldId id="274" r:id="rId19"/>
    <p:sldId id="273" r:id="rId20"/>
    <p:sldId id="272"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Arial Unicode MS" panose="020B0604020202020204" pitchFamily="34" charset="-128"/>
      <p:regular r:id="rId34"/>
    </p:embeddedFont>
    <p:embeddedFont>
      <p:font typeface="Roboto" panose="020B0604020202020204" charset="0"/>
      <p:regular r:id="rId35"/>
      <p:bold r:id="rId36"/>
      <p:italic r:id="rId37"/>
      <p:boldItalic r:id="rId38"/>
    </p:embeddedFont>
    <p:embeddedFont>
      <p:font typeface="Dosis"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409755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77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584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56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832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594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621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928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3293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6406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62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03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76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4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606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8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2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02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50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88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950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02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23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36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96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27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1447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5o0h4_yi2rNzt9I0KZhyJCXgcRZsX8oy?usp=share_link" TargetMode="External"/><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colab.research.google.com/drive/1Dy6-UFTQwMc2bKO-RisHS8JNZT6eOqP6?usp=share_li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colab.research.google.com/drive/1Dy6-UFTQwMc2bKO-RisHS8JNZT6eOqP6?usp=share_link"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Dy6-UFTQwMc2bKO-RisHS8JNZT6eOqP6?usp=share_link"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colab.research.google.com/drive/1Dy6-UFTQwMc2bKO-RisHS8JNZT6eOqP6?usp=share_link" TargetMode="Externa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Dy6-UFTQwMc2bKO-RisHS8JNZT6eOqP6?usp=share_link"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fyUKSGovBEWonYAxo3tjc100ZBY25Wnp?usp=share_link"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hyperlink" Target="https://colab.research.google.com/drive/1fyUKSGovBEWonYAxo3tjc100ZBY25Wnp?usp=share_lin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fyUKSGovBEWonYAxo3tjc100ZBY25Wnp?usp=share_link"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fyUKSGovBEWonYAxo3tjc100ZBY25Wnp?usp=share_link"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5o0h4_yi2rNzt9I0KZhyJCXgcRZsX8oy?usp=share_lin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colab.research.google.com/drive/15o0h4_yi2rNzt9I0KZhyJCXgcRZsX8oy?usp=share_link" TargetMode="External"/><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6351835" y="919784"/>
            <a:ext cx="28722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a:t>
            </a:r>
            <a:r>
              <a:rPr lang="en" sz="1200" b="1" dirty="0" smtClean="0">
                <a:latin typeface="Dosis"/>
                <a:ea typeface="Dosis"/>
                <a:cs typeface="Dosis"/>
                <a:sym typeface="Dosis"/>
              </a:rPr>
              <a:t>:</a:t>
            </a:r>
          </a:p>
          <a:p>
            <a:pPr marL="0" marR="0" lvl="0" indent="0" algn="l" rtl="0">
              <a:lnSpc>
                <a:spcPct val="100000"/>
              </a:lnSpc>
              <a:spcBef>
                <a:spcPts val="0"/>
              </a:spcBef>
              <a:spcAft>
                <a:spcPts val="0"/>
              </a:spcAft>
              <a:buClr>
                <a:srgbClr val="000000"/>
              </a:buClr>
              <a:buSzPts val="1100"/>
              <a:buFont typeface="Arial"/>
              <a:buNone/>
            </a:pPr>
            <a:r>
              <a:rPr lang="en" sz="1200" b="1" dirty="0" smtClean="0">
                <a:latin typeface="Dosis"/>
                <a:ea typeface="Dosis"/>
                <a:cs typeface="Dosis"/>
                <a:sym typeface="Dosis"/>
              </a:rPr>
              <a:t>Adi Herianto Rajagukguk</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rPr>
              <a:t>adiherianto84@gmail.com</a:t>
            </a:r>
            <a:endParaRPr sz="1200"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rPr>
              <a:t>Your </a:t>
            </a:r>
            <a:r>
              <a:rPr lang="en" sz="1200" dirty="0">
                <a:latin typeface="Dosis"/>
                <a:ea typeface="Dosis"/>
                <a:cs typeface="Dosis"/>
                <a:sym typeface="Dosis"/>
              </a:rPr>
              <a:t>linkedIn Profile</a:t>
            </a:r>
            <a:endParaRPr sz="120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119063" indent="-4763" algn="just"/>
            <a:r>
              <a:rPr lang="en-US" sz="1100" dirty="0"/>
              <a:t>Talented Junior Data Scientist with engineering background who is highly interested in data analysis and data communication. Had 1 year of experience in research, a dedicated professional with an aptitude for innovation, creative problem-solving, and analytical thinking. Have a high interest in Data Science and created 1 group project at three months of studying and have completed several personal mini project related to marketing campaign boosting with machine learning, data visualization using python and analyzing business performance with SQL. Experienced in python and SQL and proficient in deploying machine learning to model algorithms. Highly determined to improve my technical skills as a data scientist and have finished the full stack data science program at </a:t>
            </a:r>
            <a:r>
              <a:rPr lang="en-US" sz="1100" dirty="0" err="1"/>
              <a:t>Rakamin</a:t>
            </a:r>
            <a:r>
              <a:rPr lang="en-US" sz="1100" dirty="0"/>
              <a:t> Academy with excellent grade. </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1862" b="6090"/>
          <a:stretch/>
        </p:blipFill>
        <p:spPr>
          <a:xfrm>
            <a:off x="4839322" y="601314"/>
            <a:ext cx="1420966" cy="14295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4"/>
            <a:ext cx="9144000" cy="4212325"/>
          </a:xfrm>
          <a:prstGeom prst="rect">
            <a:avLst/>
          </a:prstGeom>
        </p:spPr>
        <p:txBody>
          <a:bodyPr spcFirstLastPara="1" wrap="square" lIns="91425" tIns="91425" rIns="91425" bIns="91425" anchor="t" anchorCtr="0">
            <a:normAutofit/>
          </a:bodyPr>
          <a:lstStyle/>
          <a:p>
            <a:pPr indent="-323850">
              <a:spcBef>
                <a:spcPts val="1200"/>
              </a:spcBef>
              <a:buClr>
                <a:schemeClr val="dk1"/>
              </a:buClr>
              <a:buSzPts val="1500"/>
            </a:pPr>
            <a:r>
              <a:rPr lang="en-US" sz="1500" dirty="0" err="1">
                <a:solidFill>
                  <a:schemeClr val="dk1"/>
                </a:solidFill>
              </a:rPr>
              <a:t>Tulislah</a:t>
            </a:r>
            <a:r>
              <a:rPr lang="en-US" sz="1500" dirty="0">
                <a:solidFill>
                  <a:schemeClr val="dk1"/>
                </a:solidFill>
              </a:rPr>
              <a:t> proses </a:t>
            </a:r>
            <a:r>
              <a:rPr lang="en-US" sz="1500" b="1" dirty="0">
                <a:solidFill>
                  <a:schemeClr val="dk1"/>
                </a:solidFill>
              </a:rPr>
              <a:t>feature encoding </a:t>
            </a:r>
            <a:r>
              <a:rPr lang="en-US" sz="1500" dirty="0" err="1">
                <a:solidFill>
                  <a:schemeClr val="dk1"/>
                </a:solidFill>
              </a:rPr>
              <a:t>pada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gunakan</a:t>
            </a:r>
            <a:r>
              <a:rPr lang="en-US" sz="1500" dirty="0">
                <a:solidFill>
                  <a:schemeClr val="dk1"/>
                </a:solidFill>
              </a:rPr>
              <a:t> </a:t>
            </a:r>
            <a:r>
              <a:rPr lang="en-US" sz="1500" dirty="0" err="1">
                <a:solidFill>
                  <a:schemeClr val="dk1"/>
                </a:solidFill>
              </a:rPr>
              <a:t>get_dummy</a:t>
            </a:r>
            <a:r>
              <a:rPr lang="en-US" sz="1500" dirty="0">
                <a:solidFill>
                  <a:schemeClr val="dk1"/>
                </a:solidFill>
              </a:rPr>
              <a:t>)</a:t>
            </a:r>
          </a:p>
          <a:p>
            <a:pPr marL="133350" lvl="0" indent="0" algn="l" rtl="0">
              <a:spcBef>
                <a:spcPts val="1200"/>
              </a:spcBef>
              <a:spcAft>
                <a:spcPts val="0"/>
              </a:spcAft>
              <a:buClr>
                <a:schemeClr val="dk1"/>
              </a:buClr>
              <a:buSzPts val="1500"/>
              <a:buNone/>
            </a:pPr>
            <a:endParaRPr lang="en" sz="1500" dirty="0">
              <a:solidFill>
                <a:schemeClr val="dk1"/>
              </a:solidFill>
            </a:endParaRPr>
          </a:p>
          <a:p>
            <a:pPr marL="133350" lvl="0" indent="0" algn="l" rtl="0">
              <a:spcBef>
                <a:spcPts val="1200"/>
              </a:spcBef>
              <a:spcAft>
                <a:spcPts val="0"/>
              </a:spcAft>
              <a:buClr>
                <a:schemeClr val="dk1"/>
              </a:buClr>
              <a:buSzPts val="1500"/>
              <a:buNone/>
            </a:pPr>
            <a:endParaRPr lang="en" sz="1500" dirty="0" smtClean="0">
              <a:solidFill>
                <a:schemeClr val="dk1"/>
              </a:solidFill>
            </a:endParaRPr>
          </a:p>
          <a:p>
            <a:pPr marL="133350" lvl="0" indent="0" algn="l" rtl="0">
              <a:spcBef>
                <a:spcPts val="1200"/>
              </a:spcBef>
              <a:spcAft>
                <a:spcPts val="0"/>
              </a:spcAft>
              <a:buClr>
                <a:schemeClr val="dk1"/>
              </a:buClr>
              <a:buSzPts val="1500"/>
              <a:buNone/>
            </a:pPr>
            <a:endParaRPr lang="en" sz="1500" dirty="0">
              <a:solidFill>
                <a:schemeClr val="dk1"/>
              </a:solidFill>
            </a:endParaRPr>
          </a:p>
          <a:p>
            <a:pPr marL="133350" lvl="0" indent="0" algn="l" rtl="0">
              <a:spcBef>
                <a:spcPts val="1200"/>
              </a:spcBef>
              <a:spcAft>
                <a:spcPts val="0"/>
              </a:spcAft>
              <a:buClr>
                <a:schemeClr val="dk1"/>
              </a:buClr>
              <a:buSzPts val="1500"/>
              <a:buNone/>
            </a:pPr>
            <a:endParaRPr lang="en" sz="1500" dirty="0" smtClean="0">
              <a:solidFill>
                <a:schemeClr val="dk1"/>
              </a:solidFill>
            </a:endParaRPr>
          </a:p>
          <a:p>
            <a:pPr marL="457200" lvl="0" indent="-323850" algn="l" rtl="0">
              <a:spcBef>
                <a:spcPts val="1200"/>
              </a:spcBef>
              <a:spcAft>
                <a:spcPts val="0"/>
              </a:spcAft>
              <a:buClr>
                <a:schemeClr val="dk1"/>
              </a:buClr>
              <a:buSzPts val="1500"/>
              <a:buChar char="●"/>
            </a:pPr>
            <a:r>
              <a:rPr lang="en" sz="1500" dirty="0" smtClean="0">
                <a:solidFill>
                  <a:schemeClr val="dk1"/>
                </a:solidFill>
              </a:rPr>
              <a:t>Tunjukan </a:t>
            </a:r>
            <a:r>
              <a:rPr lang="en" sz="1500" b="1" dirty="0" smtClean="0">
                <a:solidFill>
                  <a:schemeClr val="dk1"/>
                </a:solidFill>
              </a:rPr>
              <a:t>Split Data </a:t>
            </a:r>
            <a:r>
              <a:rPr lang="en" sz="1500" dirty="0" smtClean="0">
                <a:solidFill>
                  <a:schemeClr val="dk1"/>
                </a:solidFill>
              </a:rPr>
              <a:t>sebelum melakukan model machine  learning</a:t>
            </a:r>
            <a:endParaRPr sz="1500" dirty="0" smtClean="0">
              <a:solidFill>
                <a:schemeClr val="dk1"/>
              </a:solidFill>
            </a:endParaRPr>
          </a:p>
          <a:p>
            <a:pPr marL="457200" lvl="0" indent="0" algn="l" rtl="0">
              <a:spcBef>
                <a:spcPts val="1200"/>
              </a:spcBef>
              <a:spcAft>
                <a:spcPts val="0"/>
              </a:spcAft>
              <a:buNone/>
            </a:pPr>
            <a:endParaRPr lang="en-US" sz="1500" dirty="0" smtClean="0">
              <a:solidFill>
                <a:schemeClr val="dk1"/>
              </a:solidFill>
            </a:endParaRPr>
          </a:p>
          <a:p>
            <a:pPr marL="457200" lvl="0" indent="0" algn="l" rtl="0">
              <a:spcBef>
                <a:spcPts val="1200"/>
              </a:spcBef>
              <a:spcAft>
                <a:spcPts val="0"/>
              </a:spcAft>
              <a:buNone/>
            </a:pPr>
            <a:endParaRPr lang="en-US" sz="1500" dirty="0">
              <a:solidFill>
                <a:schemeClr val="dk1"/>
              </a:solidFill>
            </a:endParaRPr>
          </a:p>
          <a:p>
            <a:pPr marL="457200" lvl="0" indent="0" algn="l" rtl="0">
              <a:spcBef>
                <a:spcPts val="1200"/>
              </a:spcBef>
              <a:spcAft>
                <a:spcPts val="0"/>
              </a:spcAft>
              <a:buNone/>
            </a:pPr>
            <a:endParaRPr lang="en-US" sz="1500" dirty="0" smtClean="0">
              <a:solidFill>
                <a:schemeClr val="dk1"/>
              </a:solidFill>
            </a:endParaRPr>
          </a:p>
          <a:p>
            <a:pPr marL="457200" lvl="0" indent="0" algn="l" rtl="0">
              <a:spcBef>
                <a:spcPts val="1200"/>
              </a:spcBef>
              <a:spcAft>
                <a:spcPts val="0"/>
              </a:spcAft>
              <a:buNone/>
            </a:pPr>
            <a:endParaRPr lang="en-US" sz="1500" dirty="0">
              <a:solidFill>
                <a:schemeClr val="dk1"/>
              </a:solidFill>
            </a:endParaRPr>
          </a:p>
          <a:p>
            <a:pPr marL="457200" lvl="0" indent="0" algn="l" rtl="0">
              <a:spcBef>
                <a:spcPts val="1200"/>
              </a:spcBef>
              <a:spcAft>
                <a:spcPts val="0"/>
              </a:spcAft>
              <a:buNone/>
            </a:pPr>
            <a:endParaRPr sz="1500" dirty="0" smtClean="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2" name="Picture 1"/>
          <p:cNvPicPr>
            <a:picLocks noChangeAspect="1"/>
          </p:cNvPicPr>
          <p:nvPr/>
        </p:nvPicPr>
        <p:blipFill>
          <a:blip r:embed="rId4"/>
          <a:stretch>
            <a:fillRect/>
          </a:stretch>
        </p:blipFill>
        <p:spPr>
          <a:xfrm>
            <a:off x="594187" y="1041614"/>
            <a:ext cx="3258005" cy="1105054"/>
          </a:xfrm>
          <a:prstGeom prst="rect">
            <a:avLst/>
          </a:prstGeom>
        </p:spPr>
      </p:pic>
      <p:pic>
        <p:nvPicPr>
          <p:cNvPr id="3" name="Picture 2"/>
          <p:cNvPicPr>
            <a:picLocks noChangeAspect="1"/>
          </p:cNvPicPr>
          <p:nvPr/>
        </p:nvPicPr>
        <p:blipFill>
          <a:blip r:embed="rId5"/>
          <a:stretch>
            <a:fillRect/>
          </a:stretch>
        </p:blipFill>
        <p:spPr>
          <a:xfrm>
            <a:off x="594187" y="2133673"/>
            <a:ext cx="3496163" cy="638264"/>
          </a:xfrm>
          <a:prstGeom prst="rect">
            <a:avLst/>
          </a:prstGeom>
        </p:spPr>
      </p:pic>
      <p:sp>
        <p:nvSpPr>
          <p:cNvPr id="5" name="Rectangle 4"/>
          <p:cNvSpPr/>
          <p:nvPr/>
        </p:nvSpPr>
        <p:spPr>
          <a:xfrm>
            <a:off x="4572000" y="1328058"/>
            <a:ext cx="3102429" cy="1251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lvl="0" indent="-171450" algn="just">
              <a:buFont typeface="Arial" panose="020B0604020202020204" pitchFamily="34" charset="0"/>
              <a:buChar char="•"/>
            </a:pPr>
            <a:r>
              <a:rPr lang="en-US" sz="1200" dirty="0" err="1" smtClean="0">
                <a:solidFill>
                  <a:srgbClr val="212121"/>
                </a:solidFill>
              </a:rPr>
              <a:t>Pada</a:t>
            </a:r>
            <a:r>
              <a:rPr lang="en-US" sz="1200" dirty="0" smtClean="0">
                <a:solidFill>
                  <a:srgbClr val="212121"/>
                </a:solidFill>
              </a:rPr>
              <a:t> </a:t>
            </a:r>
            <a:r>
              <a:rPr lang="en-US" sz="1200" dirty="0" err="1">
                <a:solidFill>
                  <a:srgbClr val="212121"/>
                </a:solidFill>
              </a:rPr>
              <a:t>kasus</a:t>
            </a:r>
            <a:r>
              <a:rPr lang="en-US" sz="1200" dirty="0">
                <a:solidFill>
                  <a:srgbClr val="212121"/>
                </a:solidFill>
              </a:rPr>
              <a:t> </a:t>
            </a:r>
            <a:r>
              <a:rPr lang="en-US" sz="1200" dirty="0" err="1">
                <a:solidFill>
                  <a:srgbClr val="212121"/>
                </a:solidFill>
              </a:rPr>
              <a:t>ini</a:t>
            </a:r>
            <a:r>
              <a:rPr lang="en-US" sz="1200" dirty="0">
                <a:solidFill>
                  <a:srgbClr val="212121"/>
                </a:solidFill>
              </a:rPr>
              <a:t>, </a:t>
            </a:r>
            <a:r>
              <a:rPr lang="en-US" sz="1200" dirty="0" err="1">
                <a:solidFill>
                  <a:srgbClr val="212121"/>
                </a:solidFill>
              </a:rPr>
              <a:t>karena</a:t>
            </a:r>
            <a:r>
              <a:rPr lang="en-US" sz="1200" dirty="0">
                <a:solidFill>
                  <a:srgbClr val="212121"/>
                </a:solidFill>
              </a:rPr>
              <a:t> unique value </a:t>
            </a:r>
            <a:r>
              <a:rPr lang="en-US" sz="1200" dirty="0" err="1">
                <a:solidFill>
                  <a:srgbClr val="212121"/>
                </a:solidFill>
              </a:rPr>
              <a:t>pada</a:t>
            </a:r>
            <a:r>
              <a:rPr lang="en-US" sz="1200" dirty="0">
                <a:solidFill>
                  <a:srgbClr val="212121"/>
                </a:solidFill>
              </a:rPr>
              <a:t> </a:t>
            </a:r>
            <a:r>
              <a:rPr lang="en-US" sz="1200" dirty="0" err="1">
                <a:solidFill>
                  <a:srgbClr val="212121"/>
                </a:solidFill>
              </a:rPr>
              <a:t>fitur</a:t>
            </a:r>
            <a:r>
              <a:rPr lang="en-US" sz="1200" dirty="0">
                <a:solidFill>
                  <a:srgbClr val="212121"/>
                </a:solidFill>
              </a:rPr>
              <a:t> city </a:t>
            </a:r>
            <a:r>
              <a:rPr lang="en-US" sz="1200" dirty="0" err="1">
                <a:solidFill>
                  <a:srgbClr val="212121"/>
                </a:solidFill>
              </a:rPr>
              <a:t>dan</a:t>
            </a:r>
            <a:r>
              <a:rPr lang="en-US" sz="1200" dirty="0">
                <a:solidFill>
                  <a:srgbClr val="212121"/>
                </a:solidFill>
              </a:rPr>
              <a:t> province </a:t>
            </a:r>
            <a:r>
              <a:rPr lang="en-US" sz="1200" dirty="0" err="1">
                <a:solidFill>
                  <a:srgbClr val="212121"/>
                </a:solidFill>
              </a:rPr>
              <a:t>sangat</a:t>
            </a:r>
            <a:r>
              <a:rPr lang="en-US" sz="1200" dirty="0">
                <a:solidFill>
                  <a:srgbClr val="212121"/>
                </a:solidFill>
              </a:rPr>
              <a:t> </a:t>
            </a:r>
            <a:r>
              <a:rPr lang="en-US" sz="1200" dirty="0" err="1">
                <a:solidFill>
                  <a:srgbClr val="212121"/>
                </a:solidFill>
              </a:rPr>
              <a:t>banyak</a:t>
            </a:r>
            <a:r>
              <a:rPr lang="en-US" sz="1200" dirty="0">
                <a:solidFill>
                  <a:srgbClr val="212121"/>
                </a:solidFill>
              </a:rPr>
              <a:t>, </a:t>
            </a:r>
            <a:r>
              <a:rPr lang="en-US" sz="1200" dirty="0" err="1">
                <a:solidFill>
                  <a:srgbClr val="212121"/>
                </a:solidFill>
              </a:rPr>
              <a:t>maka</a:t>
            </a:r>
            <a:r>
              <a:rPr lang="en-US" sz="1200" dirty="0">
                <a:solidFill>
                  <a:srgbClr val="212121"/>
                </a:solidFill>
              </a:rPr>
              <a:t> </a:t>
            </a:r>
            <a:r>
              <a:rPr lang="en-US" sz="1200" dirty="0" err="1">
                <a:solidFill>
                  <a:srgbClr val="212121"/>
                </a:solidFill>
              </a:rPr>
              <a:t>fitur</a:t>
            </a:r>
            <a:r>
              <a:rPr lang="en-US" sz="1200" dirty="0">
                <a:solidFill>
                  <a:srgbClr val="212121"/>
                </a:solidFill>
              </a:rPr>
              <a:t> yang </a:t>
            </a:r>
            <a:r>
              <a:rPr lang="en-US" sz="1200" dirty="0" err="1">
                <a:solidFill>
                  <a:srgbClr val="212121"/>
                </a:solidFill>
              </a:rPr>
              <a:t>diencoding</a:t>
            </a:r>
            <a:r>
              <a:rPr lang="en-US" sz="1200" dirty="0">
                <a:solidFill>
                  <a:srgbClr val="212121"/>
                </a:solidFill>
              </a:rPr>
              <a:t> (OHE) </a:t>
            </a:r>
            <a:r>
              <a:rPr lang="en-US" sz="1200" dirty="0" err="1">
                <a:solidFill>
                  <a:srgbClr val="212121"/>
                </a:solidFill>
              </a:rPr>
              <a:t>adalah</a:t>
            </a:r>
            <a:r>
              <a:rPr lang="en-US" sz="1200" dirty="0">
                <a:solidFill>
                  <a:srgbClr val="212121"/>
                </a:solidFill>
              </a:rPr>
              <a:t> </a:t>
            </a:r>
            <a:r>
              <a:rPr lang="en-US" sz="1200" dirty="0" err="1">
                <a:solidFill>
                  <a:srgbClr val="212121"/>
                </a:solidFill>
              </a:rPr>
              <a:t>fitur</a:t>
            </a:r>
            <a:r>
              <a:rPr lang="en-US" sz="1200" dirty="0">
                <a:solidFill>
                  <a:srgbClr val="212121"/>
                </a:solidFill>
              </a:rPr>
              <a:t> category </a:t>
            </a:r>
            <a:r>
              <a:rPr lang="en-US" sz="1200" dirty="0" err="1">
                <a:solidFill>
                  <a:srgbClr val="212121"/>
                </a:solidFill>
              </a:rPr>
              <a:t>saja</a:t>
            </a:r>
            <a:r>
              <a:rPr lang="en-US" sz="1200" dirty="0">
                <a:solidFill>
                  <a:srgbClr val="212121"/>
                </a:solidFill>
              </a:rPr>
              <a:t>.</a:t>
            </a:r>
            <a:r>
              <a:rPr lang="en-US" sz="1200" dirty="0">
                <a:solidFill>
                  <a:schemeClr val="tx1"/>
                </a:solidFill>
              </a:rPr>
              <a:t> </a:t>
            </a:r>
            <a:endParaRPr lang="en-US" sz="1200" dirty="0" smtClean="0">
              <a:solidFill>
                <a:schemeClr val="tx1"/>
              </a:solidFill>
            </a:endParaRPr>
          </a:p>
          <a:p>
            <a:pPr marL="171450" lvl="0" indent="-171450" algn="just">
              <a:buFont typeface="Arial" panose="020B0604020202020204" pitchFamily="34" charset="0"/>
              <a:buChar char="•"/>
            </a:pPr>
            <a:r>
              <a:rPr lang="en-US" sz="1200" dirty="0" err="1" smtClean="0">
                <a:solidFill>
                  <a:schemeClr val="tx1"/>
                </a:solidFill>
              </a:rPr>
              <a:t>Fitur</a:t>
            </a:r>
            <a:r>
              <a:rPr lang="en-US" sz="1200" dirty="0" smtClean="0">
                <a:solidFill>
                  <a:schemeClr val="tx1"/>
                </a:solidFill>
              </a:rPr>
              <a:t> Male </a:t>
            </a:r>
            <a:r>
              <a:rPr lang="en-US" sz="1200" dirty="0" err="1" smtClean="0">
                <a:solidFill>
                  <a:schemeClr val="tx1"/>
                </a:solidFill>
              </a:rPr>
              <a:t>dilakukan</a:t>
            </a:r>
            <a:r>
              <a:rPr lang="en-US" sz="1200" dirty="0" smtClean="0">
                <a:solidFill>
                  <a:schemeClr val="tx1"/>
                </a:solidFill>
              </a:rPr>
              <a:t> Label Encoding</a:t>
            </a:r>
            <a:endParaRPr lang="en-US" sz="1200" dirty="0">
              <a:solidFill>
                <a:schemeClr val="tx1"/>
              </a:solidFill>
            </a:endParaRPr>
          </a:p>
        </p:txBody>
      </p:sp>
      <p:sp>
        <p:nvSpPr>
          <p:cNvPr id="7" name="Rectangle 6"/>
          <p:cNvSpPr/>
          <p:nvPr/>
        </p:nvSpPr>
        <p:spPr>
          <a:xfrm>
            <a:off x="478971" y="3138360"/>
            <a:ext cx="5649686" cy="261610"/>
          </a:xfrm>
          <a:prstGeom prst="rect">
            <a:avLst/>
          </a:prstGeom>
        </p:spPr>
        <p:txBody>
          <a:bodyPr wrap="square">
            <a:spAutoFit/>
          </a:bodyPr>
          <a:lstStyle/>
          <a:p>
            <a:r>
              <a:rPr lang="en-US" sz="1100" b="1" dirty="0" err="1">
                <a:solidFill>
                  <a:srgbClr val="212121"/>
                </a:solidFill>
                <a:latin typeface="+mj-lt"/>
              </a:rPr>
              <a:t>Sebelum</a:t>
            </a:r>
            <a:r>
              <a:rPr lang="en-US" sz="1100" b="1" dirty="0">
                <a:solidFill>
                  <a:srgbClr val="212121"/>
                </a:solidFill>
                <a:latin typeface="+mj-lt"/>
              </a:rPr>
              <a:t> </a:t>
            </a:r>
            <a:r>
              <a:rPr lang="en-US" sz="1100" b="1" dirty="0" err="1">
                <a:solidFill>
                  <a:srgbClr val="212121"/>
                </a:solidFill>
                <a:latin typeface="+mj-lt"/>
              </a:rPr>
              <a:t>dilakukan</a:t>
            </a:r>
            <a:r>
              <a:rPr lang="en-US" sz="1100" b="1" dirty="0">
                <a:solidFill>
                  <a:srgbClr val="212121"/>
                </a:solidFill>
                <a:latin typeface="+mj-lt"/>
              </a:rPr>
              <a:t> split Data, </a:t>
            </a:r>
            <a:r>
              <a:rPr lang="en-US" sz="1100" b="1" dirty="0" err="1">
                <a:solidFill>
                  <a:srgbClr val="212121"/>
                </a:solidFill>
                <a:latin typeface="+mj-lt"/>
              </a:rPr>
              <a:t>terlebih</a:t>
            </a:r>
            <a:r>
              <a:rPr lang="en-US" sz="1100" b="1" dirty="0">
                <a:solidFill>
                  <a:srgbClr val="212121"/>
                </a:solidFill>
                <a:latin typeface="+mj-lt"/>
              </a:rPr>
              <a:t> </a:t>
            </a:r>
            <a:r>
              <a:rPr lang="en-US" sz="1100" b="1" dirty="0" err="1">
                <a:solidFill>
                  <a:srgbClr val="212121"/>
                </a:solidFill>
                <a:latin typeface="+mj-lt"/>
              </a:rPr>
              <a:t>dahulu</a:t>
            </a:r>
            <a:r>
              <a:rPr lang="en-US" sz="1100" b="1" dirty="0">
                <a:solidFill>
                  <a:srgbClr val="212121"/>
                </a:solidFill>
                <a:latin typeface="+mj-lt"/>
              </a:rPr>
              <a:t> </a:t>
            </a:r>
            <a:r>
              <a:rPr lang="en-US" sz="1100" b="1" dirty="0" err="1">
                <a:solidFill>
                  <a:srgbClr val="212121"/>
                </a:solidFill>
                <a:latin typeface="+mj-lt"/>
              </a:rPr>
              <a:t>dibuat</a:t>
            </a:r>
            <a:r>
              <a:rPr lang="en-US" sz="1100" b="1" dirty="0">
                <a:solidFill>
                  <a:srgbClr val="212121"/>
                </a:solidFill>
                <a:latin typeface="+mj-lt"/>
              </a:rPr>
              <a:t> binary label </a:t>
            </a:r>
            <a:r>
              <a:rPr lang="en-US" sz="1100" b="1" dirty="0" err="1">
                <a:solidFill>
                  <a:srgbClr val="212121"/>
                </a:solidFill>
                <a:latin typeface="+mj-lt"/>
              </a:rPr>
              <a:t>untuk</a:t>
            </a:r>
            <a:r>
              <a:rPr lang="en-US" sz="1100" b="1" dirty="0">
                <a:solidFill>
                  <a:srgbClr val="212121"/>
                </a:solidFill>
                <a:latin typeface="+mj-lt"/>
              </a:rPr>
              <a:t> target</a:t>
            </a:r>
            <a:endParaRPr lang="en-US" sz="1100" b="1" dirty="0">
              <a:latin typeface="+mj-lt"/>
            </a:endParaRPr>
          </a:p>
        </p:txBody>
      </p:sp>
      <p:pic>
        <p:nvPicPr>
          <p:cNvPr id="8" name="Picture 7"/>
          <p:cNvPicPr>
            <a:picLocks noChangeAspect="1"/>
          </p:cNvPicPr>
          <p:nvPr/>
        </p:nvPicPr>
        <p:blipFill>
          <a:blip r:embed="rId6"/>
          <a:stretch>
            <a:fillRect/>
          </a:stretch>
        </p:blipFill>
        <p:spPr>
          <a:xfrm>
            <a:off x="478971" y="3401311"/>
            <a:ext cx="2934109" cy="504895"/>
          </a:xfrm>
          <a:prstGeom prst="rect">
            <a:avLst/>
          </a:prstGeom>
        </p:spPr>
      </p:pic>
      <p:pic>
        <p:nvPicPr>
          <p:cNvPr id="9" name="Picture 8"/>
          <p:cNvPicPr>
            <a:picLocks noChangeAspect="1"/>
          </p:cNvPicPr>
          <p:nvPr/>
        </p:nvPicPr>
        <p:blipFill>
          <a:blip r:embed="rId7"/>
          <a:stretch>
            <a:fillRect/>
          </a:stretch>
        </p:blipFill>
        <p:spPr>
          <a:xfrm>
            <a:off x="594187" y="4232038"/>
            <a:ext cx="6030167" cy="571580"/>
          </a:xfrm>
          <a:prstGeom prst="rect">
            <a:avLst/>
          </a:prstGeom>
        </p:spPr>
      </p:pic>
      <p:sp>
        <p:nvSpPr>
          <p:cNvPr id="10" name="Rectangle 9"/>
          <p:cNvSpPr/>
          <p:nvPr/>
        </p:nvSpPr>
        <p:spPr>
          <a:xfrm>
            <a:off x="478971" y="3967746"/>
            <a:ext cx="4572000" cy="261610"/>
          </a:xfrm>
          <a:prstGeom prst="rect">
            <a:avLst/>
          </a:prstGeom>
        </p:spPr>
        <p:txBody>
          <a:bodyPr>
            <a:spAutoFit/>
          </a:bodyPr>
          <a:lstStyle/>
          <a:p>
            <a:r>
              <a:rPr lang="en-US" sz="1100" b="1" dirty="0" smtClean="0">
                <a:solidFill>
                  <a:srgbClr val="212121"/>
                </a:solidFill>
              </a:rPr>
              <a:t>Split Train-Test</a:t>
            </a:r>
            <a:endParaRPr lang="en-US" sz="1100" b="1" dirty="0"/>
          </a:p>
        </p:txBody>
      </p:sp>
    </p:spTree>
    <p:extLst>
      <p:ext uri="{BB962C8B-B14F-4D97-AF65-F5344CB8AC3E}">
        <p14:creationId xmlns:p14="http://schemas.microsoft.com/office/powerpoint/2010/main" val="22831353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999" y="1440976"/>
            <a:ext cx="6228145" cy="3570693"/>
          </a:xfrm>
          <a:prstGeom prst="rect">
            <a:avLst/>
          </a:prstGeom>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45109" y="560375"/>
            <a:ext cx="7794173" cy="4362000"/>
          </a:xfrm>
          <a:prstGeom prst="rect">
            <a:avLst/>
          </a:prstGeom>
        </p:spPr>
        <p:txBody>
          <a:bodyPr spcFirstLastPara="1" wrap="square" lIns="91425" tIns="91425" rIns="91425" bIns="91425" anchor="t" anchorCtr="0">
            <a:normAutofit/>
          </a:bodyPr>
          <a:lstStyle/>
          <a:p>
            <a:pPr marL="228600" lvl="0" indent="0" algn="l" rtl="0">
              <a:spcBef>
                <a:spcPts val="0"/>
              </a:spcBef>
              <a:spcAft>
                <a:spcPts val="0"/>
              </a:spcAft>
              <a:buClr>
                <a:schemeClr val="dk1"/>
              </a:buClr>
              <a:buSzPts val="1500"/>
              <a:buNone/>
            </a:pPr>
            <a:r>
              <a:rPr lang="en" sz="1400" dirty="0" smtClean="0">
                <a:solidFill>
                  <a:schemeClr val="dk1"/>
                </a:solidFill>
              </a:rPr>
              <a:t>Function yang digunakan untuk evaluasi model, menunjukkan feature imprtance dan Hyperparameter Tuning terbaik</a:t>
            </a:r>
            <a:r>
              <a:rPr lang="en" sz="1600" dirty="0" smtClean="0">
                <a:solidFill>
                  <a:schemeClr val="dk1"/>
                </a:solidFill>
              </a:rPr>
              <a:t>. </a:t>
            </a:r>
            <a:endParaRPr sz="16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graphicFrame>
        <p:nvGraphicFramePr>
          <p:cNvPr id="3" name="Table 2"/>
          <p:cNvGraphicFramePr>
            <a:graphicFrameLocks noGrp="1"/>
          </p:cNvGraphicFramePr>
          <p:nvPr>
            <p:extLst/>
          </p:nvPr>
        </p:nvGraphicFramePr>
        <p:xfrm>
          <a:off x="5564394" y="1588215"/>
          <a:ext cx="3478098" cy="1153160"/>
        </p:xfrm>
        <a:graphic>
          <a:graphicData uri="http://schemas.openxmlformats.org/drawingml/2006/table">
            <a:tbl>
              <a:tblPr firstRow="1" bandRow="1">
                <a:tableStyleId>{2D5ABB26-0587-4C30-8999-92F81FD0307C}</a:tableStyleId>
              </a:tblPr>
              <a:tblGrid>
                <a:gridCol w="1402463"/>
                <a:gridCol w="1034143"/>
                <a:gridCol w="1041492"/>
              </a:tblGrid>
              <a:tr h="370840">
                <a:tc>
                  <a:txBody>
                    <a:bodyPr/>
                    <a:lstStyle/>
                    <a:p>
                      <a:pPr algn="ct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t>Aktual</a:t>
                      </a:r>
                      <a:r>
                        <a:rPr lang="en-US" sz="1050" dirty="0" smtClean="0"/>
                        <a:t> Class (+)</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sz="1050" dirty="0" err="1" smtClean="0"/>
                        <a:t>Aktual</a:t>
                      </a:r>
                      <a:r>
                        <a:rPr lang="en-US" sz="1050" baseline="0" dirty="0" smtClean="0"/>
                        <a:t> </a:t>
                      </a:r>
                      <a:r>
                        <a:rPr lang="en-US" sz="1050" dirty="0" smtClean="0"/>
                        <a:t>class </a:t>
                      </a:r>
                    </a:p>
                    <a:p>
                      <a:pPr algn="ctr"/>
                      <a:r>
                        <a:rPr lang="en-US" sz="1050" dirty="0" smtClean="0"/>
                        <a:t>(-)</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370840">
                <a:tc>
                  <a:txBody>
                    <a:bodyPr/>
                    <a:lstStyle/>
                    <a:p>
                      <a:pPr algn="ctr"/>
                      <a:r>
                        <a:rPr lang="en-US" sz="1050" dirty="0" smtClean="0"/>
                        <a:t>Predictive class (+)</a:t>
                      </a:r>
                      <a:endParaRPr lang="en-US" sz="105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sz="1050" dirty="0" smtClean="0"/>
                        <a:t>True</a:t>
                      </a:r>
                      <a:r>
                        <a:rPr lang="en-US" sz="1050" baseline="0" dirty="0" smtClean="0"/>
                        <a:t> Negative</a:t>
                      </a:r>
                      <a:endParaRPr lang="en-US"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True Negative</a:t>
                      </a:r>
                      <a:endParaRPr lang="en-US"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050" dirty="0" smtClean="0"/>
                        <a:t>Predictive Class (-)</a:t>
                      </a:r>
                      <a:endParaRPr lang="en-US" sz="105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sz="1050" dirty="0" smtClean="0"/>
                        <a:t>False</a:t>
                      </a:r>
                      <a:r>
                        <a:rPr lang="en-US" sz="1050" baseline="0" dirty="0" smtClean="0"/>
                        <a:t> Positive </a:t>
                      </a:r>
                      <a:endParaRPr lang="en-US"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True</a:t>
                      </a:r>
                      <a:r>
                        <a:rPr lang="en-US" sz="1050" baseline="0" dirty="0" smtClean="0"/>
                        <a:t> </a:t>
                      </a:r>
                      <a:r>
                        <a:rPr lang="en-US" sz="1050" baseline="0" dirty="0" err="1" smtClean="0"/>
                        <a:t>Positve</a:t>
                      </a:r>
                      <a:endParaRPr lang="en-US"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6008915" y="1258029"/>
            <a:ext cx="2540072" cy="2700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t>EVALUASI MODEL KLASIFIKASI</a:t>
            </a:r>
            <a:endParaRPr lang="en-US" sz="1100" b="1" dirty="0"/>
          </a:p>
        </p:txBody>
      </p:sp>
      <p:pic>
        <p:nvPicPr>
          <p:cNvPr id="1028" name="Picture 4"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1581" y="3345724"/>
            <a:ext cx="1710607" cy="14219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6451581" y="2993609"/>
            <a:ext cx="1647444" cy="2700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b="1" dirty="0" smtClean="0"/>
              <a:t>KEY METRICS</a:t>
            </a:r>
            <a:endParaRPr lang="en-US" sz="1050" b="1" dirty="0"/>
          </a:p>
        </p:txBody>
      </p:sp>
    </p:spTree>
    <p:extLst>
      <p:ext uri="{BB962C8B-B14F-4D97-AF65-F5344CB8AC3E}">
        <p14:creationId xmlns:p14="http://schemas.microsoft.com/office/powerpoint/2010/main" val="4293306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500"/>
              <a:buNone/>
            </a:pPr>
            <a:r>
              <a:rPr lang="en" sz="1400" b="1" dirty="0" smtClean="0">
                <a:solidFill>
                  <a:schemeClr val="dk1"/>
                </a:solidFill>
              </a:rPr>
              <a:t>1. Hasil </a:t>
            </a:r>
            <a:r>
              <a:rPr lang="en" sz="1400" b="1" i="1" dirty="0">
                <a:solidFill>
                  <a:schemeClr val="dk1"/>
                </a:solidFill>
              </a:rPr>
              <a:t>E</a:t>
            </a:r>
            <a:r>
              <a:rPr lang="en" sz="1400" b="1" i="1" dirty="0" smtClean="0">
                <a:solidFill>
                  <a:schemeClr val="dk1"/>
                </a:solidFill>
              </a:rPr>
              <a:t>xperiment </a:t>
            </a:r>
            <a:r>
              <a:rPr lang="en" sz="1400" b="1" i="1" dirty="0">
                <a:solidFill>
                  <a:schemeClr val="dk1"/>
                </a:solidFill>
              </a:rPr>
              <a:t>1</a:t>
            </a:r>
            <a:r>
              <a:rPr lang="en" sz="1400" dirty="0">
                <a:solidFill>
                  <a:schemeClr val="dk1"/>
                </a:solidFill>
              </a:rPr>
              <a:t> (sebelum normalisasi/standardisasi</a:t>
            </a:r>
            <a:r>
              <a:rPr lang="en" sz="1400" dirty="0" smtClean="0">
                <a:solidFill>
                  <a:schemeClr val="dk1"/>
                </a:solidFill>
              </a:rPr>
              <a:t>)</a:t>
            </a:r>
          </a:p>
          <a:p>
            <a:pPr marL="571500" lvl="0" algn="l" rtl="0">
              <a:spcBef>
                <a:spcPts val="0"/>
              </a:spcBef>
              <a:spcAft>
                <a:spcPts val="0"/>
              </a:spcAft>
              <a:buClr>
                <a:schemeClr val="dk1"/>
              </a:buClr>
              <a:buSzPts val="1500"/>
              <a:buAutoNum type="alphaLcPeriod"/>
            </a:pPr>
            <a:r>
              <a:rPr lang="en" sz="1400" b="1" dirty="0" smtClean="0">
                <a:solidFill>
                  <a:schemeClr val="dk1"/>
                </a:solidFill>
              </a:rPr>
              <a:t>K- Nearest Neighbour</a:t>
            </a: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228600" lvl="0" indent="0" algn="l" rtl="0">
              <a:spcBef>
                <a:spcPts val="0"/>
              </a:spcBef>
              <a:spcAft>
                <a:spcPts val="0"/>
              </a:spcAft>
              <a:buClr>
                <a:schemeClr val="dk1"/>
              </a:buClr>
              <a:buSzPts val="1500"/>
              <a:buNone/>
            </a:pPr>
            <a:r>
              <a:rPr lang="en" sz="1100" b="1" dirty="0" smtClean="0">
                <a:solidFill>
                  <a:schemeClr val="dk1"/>
                </a:solidFill>
              </a:rPr>
              <a:t>Tuning Hyperparameter :</a:t>
            </a: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pic>
        <p:nvPicPr>
          <p:cNvPr id="3" name="Picture 2"/>
          <p:cNvPicPr>
            <a:picLocks noChangeAspect="1"/>
          </p:cNvPicPr>
          <p:nvPr/>
        </p:nvPicPr>
        <p:blipFill>
          <a:blip r:embed="rId3"/>
          <a:stretch>
            <a:fillRect/>
          </a:stretch>
        </p:blipFill>
        <p:spPr>
          <a:xfrm>
            <a:off x="281888" y="1125152"/>
            <a:ext cx="4751298" cy="1142055"/>
          </a:xfrm>
          <a:prstGeom prst="rect">
            <a:avLst/>
          </a:prstGeom>
        </p:spPr>
      </p:pic>
      <p:sp>
        <p:nvSpPr>
          <p:cNvPr id="4" name="Rectangle 3"/>
          <p:cNvSpPr/>
          <p:nvPr/>
        </p:nvSpPr>
        <p:spPr>
          <a:xfrm>
            <a:off x="5477507" y="1125153"/>
            <a:ext cx="1611086" cy="1030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0.68 </a:t>
            </a:r>
            <a:endParaRPr lang="en-US" sz="900" dirty="0" smtClean="0"/>
          </a:p>
          <a:p>
            <a:r>
              <a:rPr lang="en-US" sz="900" dirty="0" smtClean="0"/>
              <a:t>Precision </a:t>
            </a:r>
            <a:r>
              <a:rPr lang="en-US" sz="900" dirty="0"/>
              <a:t>(Test Set): 0.71 </a:t>
            </a:r>
            <a:endParaRPr lang="en-US" sz="900" dirty="0" smtClean="0"/>
          </a:p>
          <a:p>
            <a:r>
              <a:rPr lang="en-US" sz="900" dirty="0" smtClean="0"/>
              <a:t>Recall </a:t>
            </a:r>
            <a:r>
              <a:rPr lang="en-US" sz="900" dirty="0"/>
              <a:t>(Test Set): 0.64 </a:t>
            </a:r>
            <a:endParaRPr lang="en-US" sz="900" dirty="0" smtClean="0"/>
          </a:p>
          <a:p>
            <a:r>
              <a:rPr lang="en-US" sz="900" dirty="0" smtClean="0"/>
              <a:t>F1-Score </a:t>
            </a:r>
            <a:r>
              <a:rPr lang="en-US" sz="900" dirty="0"/>
              <a:t>(Test Set): 0.68 </a:t>
            </a:r>
            <a:endParaRPr lang="en-US" sz="900" dirty="0" smtClean="0"/>
          </a:p>
          <a:p>
            <a:r>
              <a:rPr lang="en-US" sz="900" dirty="0" smtClean="0"/>
              <a:t>AUC</a:t>
            </a:r>
            <a:r>
              <a:rPr lang="en-US" sz="900" dirty="0"/>
              <a:t>: 0.68</a:t>
            </a:r>
          </a:p>
        </p:txBody>
      </p:sp>
      <p:pic>
        <p:nvPicPr>
          <p:cNvPr id="5" name="Picture 4"/>
          <p:cNvPicPr>
            <a:picLocks noChangeAspect="1"/>
          </p:cNvPicPr>
          <p:nvPr/>
        </p:nvPicPr>
        <p:blipFill>
          <a:blip r:embed="rId4"/>
          <a:stretch>
            <a:fillRect/>
          </a:stretch>
        </p:blipFill>
        <p:spPr>
          <a:xfrm>
            <a:off x="289720" y="2610090"/>
            <a:ext cx="4988855" cy="2426579"/>
          </a:xfrm>
          <a:prstGeom prst="rect">
            <a:avLst/>
          </a:prstGeom>
        </p:spPr>
      </p:pic>
      <p:sp>
        <p:nvSpPr>
          <p:cNvPr id="10" name="Rectangle 9"/>
          <p:cNvSpPr/>
          <p:nvPr/>
        </p:nvSpPr>
        <p:spPr>
          <a:xfrm>
            <a:off x="5477507" y="3140365"/>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0.69 </a:t>
            </a:r>
          </a:p>
          <a:p>
            <a:r>
              <a:rPr lang="en-US" sz="900" dirty="0" smtClean="0"/>
              <a:t>Precision </a:t>
            </a:r>
            <a:r>
              <a:rPr lang="en-US" sz="900" dirty="0"/>
              <a:t>(Test Set): </a:t>
            </a:r>
            <a:r>
              <a:rPr lang="en-US" sz="900" dirty="0" smtClean="0"/>
              <a:t>0.73 </a:t>
            </a:r>
          </a:p>
          <a:p>
            <a:r>
              <a:rPr lang="en-US" sz="900" dirty="0" smtClean="0"/>
              <a:t>Recall </a:t>
            </a:r>
            <a:r>
              <a:rPr lang="en-US" sz="900" dirty="0"/>
              <a:t>(Test Set): </a:t>
            </a:r>
            <a:r>
              <a:rPr lang="en-US" sz="900" dirty="0" smtClean="0"/>
              <a:t>0.62</a:t>
            </a:r>
          </a:p>
          <a:p>
            <a:r>
              <a:rPr lang="en-US" sz="900" dirty="0" smtClean="0"/>
              <a:t>F1-Score </a:t>
            </a:r>
            <a:r>
              <a:rPr lang="en-US" sz="900" dirty="0"/>
              <a:t>(Test Set): </a:t>
            </a:r>
            <a:r>
              <a:rPr lang="en-US" sz="900" dirty="0" smtClean="0"/>
              <a:t>0.67 </a:t>
            </a:r>
          </a:p>
          <a:p>
            <a:r>
              <a:rPr lang="en-US" sz="900" dirty="0" smtClean="0"/>
              <a:t>AUC</a:t>
            </a:r>
            <a:r>
              <a:rPr lang="en-US" sz="900" dirty="0"/>
              <a:t>: </a:t>
            </a:r>
            <a:r>
              <a:rPr lang="en-US" sz="900" dirty="0" smtClean="0"/>
              <a:t>0.69</a:t>
            </a:r>
            <a:endParaRPr lang="en-US" sz="900" dirty="0"/>
          </a:p>
        </p:txBody>
      </p:sp>
      <p:graphicFrame>
        <p:nvGraphicFramePr>
          <p:cNvPr id="6" name="Table 5"/>
          <p:cNvGraphicFramePr>
            <a:graphicFrameLocks noGrp="1"/>
          </p:cNvGraphicFramePr>
          <p:nvPr>
            <p:extLst/>
          </p:nvPr>
        </p:nvGraphicFramePr>
        <p:xfrm>
          <a:off x="7213380" y="1125152"/>
          <a:ext cx="1709060" cy="1006482"/>
        </p:xfrm>
        <a:graphic>
          <a:graphicData uri="http://schemas.openxmlformats.org/drawingml/2006/table">
            <a:tbl>
              <a:tblPr firstRow="1" bandRow="1">
                <a:tableStyleId>{2D5ABB26-0587-4C30-8999-92F81FD0307C}</a:tableStyleId>
              </a:tblPr>
              <a:tblGrid>
                <a:gridCol w="854530"/>
                <a:gridCol w="854530"/>
              </a:tblGrid>
              <a:tr h="499648">
                <a:tc>
                  <a:txBody>
                    <a:bodyPr/>
                    <a:lstStyle/>
                    <a:p>
                      <a:pPr algn="ctr"/>
                      <a:r>
                        <a:rPr lang="en-US" sz="1050" b="1" dirty="0" smtClean="0"/>
                        <a:t>TN = 111</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58</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834">
                <a:tc>
                  <a:txBody>
                    <a:bodyPr/>
                    <a:lstStyle/>
                    <a:p>
                      <a:pPr algn="ctr"/>
                      <a:r>
                        <a:rPr lang="en-US" sz="1050" b="1" dirty="0" smtClean="0"/>
                        <a:t>FP</a:t>
                      </a:r>
                      <a:r>
                        <a:rPr lang="en-US" sz="1050" b="1" baseline="0" dirty="0" smtClean="0"/>
                        <a:t> = </a:t>
                      </a:r>
                      <a:r>
                        <a:rPr lang="en-US" sz="1050" b="1" dirty="0" smtClean="0"/>
                        <a:t>35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96</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7347941" y="3140365"/>
          <a:ext cx="1592670" cy="919075"/>
        </p:xfrm>
        <a:graphic>
          <a:graphicData uri="http://schemas.openxmlformats.org/drawingml/2006/table">
            <a:tbl>
              <a:tblPr firstRow="1" bandRow="1">
                <a:tableStyleId>{2D5ABB26-0587-4C30-8999-92F81FD0307C}</a:tableStyleId>
              </a:tblPr>
              <a:tblGrid>
                <a:gridCol w="796335"/>
                <a:gridCol w="796335"/>
              </a:tblGrid>
              <a:tr h="456257">
                <a:tc>
                  <a:txBody>
                    <a:bodyPr/>
                    <a:lstStyle/>
                    <a:p>
                      <a:pPr algn="ctr"/>
                      <a:r>
                        <a:rPr lang="en-US" sz="1050" b="1" dirty="0" smtClean="0"/>
                        <a:t>TN = 111</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58</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35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96</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344886" y="2928257"/>
            <a:ext cx="3690257" cy="13498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352720" y="968829"/>
            <a:ext cx="3682424" cy="13086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2365596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500"/>
              <a:buNone/>
            </a:pPr>
            <a:r>
              <a:rPr lang="en" sz="1400" b="1" dirty="0" smtClean="0">
                <a:solidFill>
                  <a:schemeClr val="dk1"/>
                </a:solidFill>
              </a:rPr>
              <a:t>1. Hasil </a:t>
            </a:r>
            <a:r>
              <a:rPr lang="en" sz="1400" b="1" i="1" dirty="0">
                <a:solidFill>
                  <a:schemeClr val="dk1"/>
                </a:solidFill>
              </a:rPr>
              <a:t>E</a:t>
            </a:r>
            <a:r>
              <a:rPr lang="en" sz="1400" b="1" i="1" dirty="0" smtClean="0">
                <a:solidFill>
                  <a:schemeClr val="dk1"/>
                </a:solidFill>
              </a:rPr>
              <a:t>xperiment </a:t>
            </a:r>
            <a:r>
              <a:rPr lang="en" sz="1400" b="1" i="1" dirty="0">
                <a:solidFill>
                  <a:schemeClr val="dk1"/>
                </a:solidFill>
              </a:rPr>
              <a:t>1</a:t>
            </a:r>
            <a:r>
              <a:rPr lang="en" sz="1400" dirty="0">
                <a:solidFill>
                  <a:schemeClr val="dk1"/>
                </a:solidFill>
              </a:rPr>
              <a:t> (sebelum normalisasi/standardisasi</a:t>
            </a:r>
            <a:r>
              <a:rPr lang="en" sz="1400" dirty="0" smtClean="0">
                <a:solidFill>
                  <a:schemeClr val="dk1"/>
                </a:solidFill>
              </a:rPr>
              <a:t>)</a:t>
            </a:r>
          </a:p>
          <a:p>
            <a:pPr marL="228600" lvl="0" indent="0">
              <a:buClr>
                <a:schemeClr val="dk1"/>
              </a:buClr>
              <a:buSzPts val="1500"/>
              <a:buNone/>
            </a:pPr>
            <a:r>
              <a:rPr lang="en" sz="1400" b="1" dirty="0" smtClean="0">
                <a:solidFill>
                  <a:schemeClr val="dk1"/>
                </a:solidFill>
              </a:rPr>
              <a:t>b. </a:t>
            </a:r>
            <a:r>
              <a:rPr lang="en-US" sz="1400" b="1" dirty="0">
                <a:solidFill>
                  <a:schemeClr val="dk1"/>
                </a:solidFill>
              </a:rPr>
              <a:t>Decision Tree</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pic>
        <p:nvPicPr>
          <p:cNvPr id="2" name="Picture 1"/>
          <p:cNvPicPr>
            <a:picLocks noChangeAspect="1"/>
          </p:cNvPicPr>
          <p:nvPr/>
        </p:nvPicPr>
        <p:blipFill>
          <a:blip r:embed="rId3"/>
          <a:stretch>
            <a:fillRect/>
          </a:stretch>
        </p:blipFill>
        <p:spPr>
          <a:xfrm>
            <a:off x="293559" y="1210000"/>
            <a:ext cx="5312585" cy="1087540"/>
          </a:xfrm>
          <a:prstGeom prst="rect">
            <a:avLst/>
          </a:prstGeom>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46560" y="3167402"/>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0.93 </a:t>
            </a:r>
          </a:p>
          <a:p>
            <a:r>
              <a:rPr lang="en-US" sz="900" dirty="0" smtClean="0"/>
              <a:t>Precision </a:t>
            </a:r>
            <a:r>
              <a:rPr lang="en-US" sz="900" dirty="0"/>
              <a:t>(Test Set): </a:t>
            </a:r>
            <a:r>
              <a:rPr lang="en-US" sz="900" dirty="0" smtClean="0"/>
              <a:t>0.93 </a:t>
            </a:r>
          </a:p>
          <a:p>
            <a:r>
              <a:rPr lang="en-US" sz="900" dirty="0" smtClean="0"/>
              <a:t>Recall </a:t>
            </a:r>
            <a:r>
              <a:rPr lang="en-US" sz="900" dirty="0"/>
              <a:t>(Test Set): </a:t>
            </a:r>
            <a:r>
              <a:rPr lang="en-US" sz="900" dirty="0" smtClean="0"/>
              <a:t>0.94</a:t>
            </a:r>
          </a:p>
          <a:p>
            <a:r>
              <a:rPr lang="en-US" sz="900" dirty="0" smtClean="0"/>
              <a:t>F1-Score </a:t>
            </a:r>
            <a:r>
              <a:rPr lang="en-US" sz="900" dirty="0"/>
              <a:t>(Test Set): </a:t>
            </a:r>
            <a:r>
              <a:rPr lang="en-US" sz="900" dirty="0" smtClean="0"/>
              <a:t>0.94 </a:t>
            </a:r>
          </a:p>
          <a:p>
            <a:r>
              <a:rPr lang="en-US" sz="900" dirty="0" smtClean="0"/>
              <a:t>AUC</a:t>
            </a:r>
            <a:r>
              <a:rPr lang="en-US" sz="900" dirty="0"/>
              <a:t>: </a:t>
            </a:r>
            <a:r>
              <a:rPr lang="en-US" sz="900" dirty="0" smtClean="0"/>
              <a:t>0.93</a:t>
            </a:r>
            <a:endParaRPr lang="en-US" sz="900" dirty="0"/>
          </a:p>
        </p:txBody>
      </p:sp>
      <p:graphicFrame>
        <p:nvGraphicFramePr>
          <p:cNvPr id="7" name="Table 6"/>
          <p:cNvGraphicFramePr>
            <a:graphicFrameLocks noGrp="1"/>
          </p:cNvGraphicFramePr>
          <p:nvPr>
            <p:extLst/>
          </p:nvPr>
        </p:nvGraphicFramePr>
        <p:xfrm>
          <a:off x="7020826" y="3167402"/>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11</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040086" y="2297540"/>
            <a:ext cx="3880297" cy="249217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293558" y="2297540"/>
            <a:ext cx="4496155" cy="2790395"/>
          </a:xfrm>
          <a:prstGeom prst="rect">
            <a:avLst/>
          </a:prstGeom>
          <a:ln>
            <a:solidFill>
              <a:schemeClr val="tx1"/>
            </a:solidFill>
          </a:ln>
        </p:spPr>
      </p:pic>
      <p:sp>
        <p:nvSpPr>
          <p:cNvPr id="17"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3485478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500"/>
              <a:buNone/>
            </a:pPr>
            <a:r>
              <a:rPr lang="en" sz="1400" b="1" dirty="0" smtClean="0">
                <a:solidFill>
                  <a:schemeClr val="dk1"/>
                </a:solidFill>
              </a:rPr>
              <a:t>1. Hasil </a:t>
            </a:r>
            <a:r>
              <a:rPr lang="en" sz="1400" b="1" i="1" dirty="0">
                <a:solidFill>
                  <a:schemeClr val="dk1"/>
                </a:solidFill>
              </a:rPr>
              <a:t>E</a:t>
            </a:r>
            <a:r>
              <a:rPr lang="en" sz="1400" b="1" i="1" dirty="0" smtClean="0">
                <a:solidFill>
                  <a:schemeClr val="dk1"/>
                </a:solidFill>
              </a:rPr>
              <a:t>xperiment </a:t>
            </a:r>
            <a:r>
              <a:rPr lang="en" sz="1400" b="1" i="1" dirty="0">
                <a:solidFill>
                  <a:schemeClr val="dk1"/>
                </a:solidFill>
              </a:rPr>
              <a:t>1</a:t>
            </a:r>
            <a:r>
              <a:rPr lang="en" sz="1400" dirty="0">
                <a:solidFill>
                  <a:schemeClr val="dk1"/>
                </a:solidFill>
              </a:rPr>
              <a:t> (sebelum normalisasi/standardisasi</a:t>
            </a:r>
            <a:r>
              <a:rPr lang="en" sz="1400" dirty="0" smtClean="0">
                <a:solidFill>
                  <a:schemeClr val="dk1"/>
                </a:solidFill>
              </a:rPr>
              <a:t>)</a:t>
            </a:r>
          </a:p>
          <a:p>
            <a:pPr marL="228600" lvl="0" indent="0">
              <a:buClr>
                <a:schemeClr val="dk1"/>
              </a:buClr>
              <a:buSzPts val="1500"/>
              <a:buNone/>
            </a:pPr>
            <a:r>
              <a:rPr lang="en" sz="1400" b="1" dirty="0">
                <a:solidFill>
                  <a:schemeClr val="dk1"/>
                </a:solidFill>
              </a:rPr>
              <a:t>c</a:t>
            </a:r>
            <a:r>
              <a:rPr lang="en" sz="1400" b="1" dirty="0" smtClean="0">
                <a:solidFill>
                  <a:schemeClr val="dk1"/>
                </a:solidFill>
              </a:rPr>
              <a:t>. </a:t>
            </a:r>
            <a:r>
              <a:rPr lang="en-US" sz="1400" b="1" dirty="0" smtClean="0">
                <a:solidFill>
                  <a:schemeClr val="dk1"/>
                </a:solidFill>
              </a:rPr>
              <a:t>Random Forest</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46560" y="3167402"/>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0.95 </a:t>
            </a:r>
          </a:p>
          <a:p>
            <a:r>
              <a:rPr lang="en-US" sz="900" dirty="0" smtClean="0"/>
              <a:t>Precision </a:t>
            </a:r>
            <a:r>
              <a:rPr lang="en-US" sz="900" dirty="0"/>
              <a:t>(Test Set): </a:t>
            </a:r>
            <a:r>
              <a:rPr lang="en-US" sz="900" dirty="0" smtClean="0"/>
              <a:t>0.95 </a:t>
            </a:r>
          </a:p>
          <a:p>
            <a:r>
              <a:rPr lang="en-US" sz="900" dirty="0" smtClean="0"/>
              <a:t>Recall </a:t>
            </a:r>
            <a:r>
              <a:rPr lang="en-US" sz="900" dirty="0"/>
              <a:t>(Test Set): </a:t>
            </a:r>
            <a:r>
              <a:rPr lang="en-US" sz="900" dirty="0" smtClean="0"/>
              <a:t>0.94</a:t>
            </a:r>
          </a:p>
          <a:p>
            <a:r>
              <a:rPr lang="en-US" sz="900" dirty="0" smtClean="0"/>
              <a:t>F1-Score </a:t>
            </a:r>
            <a:r>
              <a:rPr lang="en-US" sz="900" dirty="0"/>
              <a:t>(Test Set): </a:t>
            </a:r>
            <a:r>
              <a:rPr lang="en-US" sz="900" dirty="0" smtClean="0"/>
              <a:t>0.95 </a:t>
            </a:r>
          </a:p>
          <a:p>
            <a:r>
              <a:rPr lang="en-US" sz="900" dirty="0" smtClean="0"/>
              <a:t>AUC</a:t>
            </a:r>
            <a:r>
              <a:rPr lang="en-US" sz="900" dirty="0"/>
              <a:t>: </a:t>
            </a:r>
            <a:r>
              <a:rPr lang="en-US" sz="900" dirty="0" smtClean="0"/>
              <a:t>0.95</a:t>
            </a:r>
            <a:endParaRPr lang="en-US" sz="900" dirty="0"/>
          </a:p>
        </p:txBody>
      </p:sp>
      <p:graphicFrame>
        <p:nvGraphicFramePr>
          <p:cNvPr id="7" name="Table 6"/>
          <p:cNvGraphicFramePr>
            <a:graphicFrameLocks noGrp="1"/>
          </p:cNvGraphicFramePr>
          <p:nvPr>
            <p:extLst/>
          </p:nvPr>
        </p:nvGraphicFramePr>
        <p:xfrm>
          <a:off x="7020826" y="3167402"/>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040086" y="2427515"/>
            <a:ext cx="3880297" cy="229688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73135" y="2427514"/>
            <a:ext cx="4373036" cy="2637238"/>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296935" y="1152513"/>
            <a:ext cx="5039428" cy="1095528"/>
          </a:xfrm>
          <a:prstGeom prst="rect">
            <a:avLst/>
          </a:prstGeom>
        </p:spPr>
      </p:pic>
      <p:sp>
        <p:nvSpPr>
          <p:cNvPr id="14"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1988927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500"/>
              <a:buNone/>
            </a:pPr>
            <a:r>
              <a:rPr lang="en" sz="1400" b="1" dirty="0" smtClean="0">
                <a:solidFill>
                  <a:schemeClr val="dk1"/>
                </a:solidFill>
              </a:rPr>
              <a:t>1. Hasil </a:t>
            </a:r>
            <a:r>
              <a:rPr lang="en" sz="1400" b="1" i="1" dirty="0">
                <a:solidFill>
                  <a:schemeClr val="dk1"/>
                </a:solidFill>
              </a:rPr>
              <a:t>E</a:t>
            </a:r>
            <a:r>
              <a:rPr lang="en" sz="1400" b="1" i="1" dirty="0" smtClean="0">
                <a:solidFill>
                  <a:schemeClr val="dk1"/>
                </a:solidFill>
              </a:rPr>
              <a:t>xperiment </a:t>
            </a:r>
            <a:r>
              <a:rPr lang="en" sz="1400" b="1" i="1" dirty="0">
                <a:solidFill>
                  <a:schemeClr val="dk1"/>
                </a:solidFill>
              </a:rPr>
              <a:t>1</a:t>
            </a:r>
            <a:r>
              <a:rPr lang="en" sz="1400" dirty="0">
                <a:solidFill>
                  <a:schemeClr val="dk1"/>
                </a:solidFill>
              </a:rPr>
              <a:t> (sebelum normalisasi/standardisasi</a:t>
            </a:r>
            <a:r>
              <a:rPr lang="en" sz="1400" dirty="0" smtClean="0">
                <a:solidFill>
                  <a:schemeClr val="dk1"/>
                </a:solidFill>
              </a:rPr>
              <a:t>)</a:t>
            </a:r>
          </a:p>
          <a:p>
            <a:pPr marL="228600" lvl="0" indent="0">
              <a:buClr>
                <a:schemeClr val="dk1"/>
              </a:buClr>
              <a:buSzPts val="1500"/>
              <a:buNone/>
            </a:pPr>
            <a:r>
              <a:rPr lang="en" sz="1400" b="1" dirty="0">
                <a:solidFill>
                  <a:schemeClr val="dk1"/>
                </a:solidFill>
              </a:rPr>
              <a:t>d</a:t>
            </a:r>
            <a:r>
              <a:rPr lang="en" sz="1400" b="1" dirty="0" smtClean="0">
                <a:solidFill>
                  <a:schemeClr val="dk1"/>
                </a:solidFill>
              </a:rPr>
              <a:t>. </a:t>
            </a:r>
            <a:r>
              <a:rPr lang="en-US" sz="1400" b="1" dirty="0" smtClean="0">
                <a:solidFill>
                  <a:schemeClr val="dk1"/>
                </a:solidFill>
              </a:rPr>
              <a:t>XGBOOST</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46560" y="3167402"/>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0.95 </a:t>
            </a:r>
          </a:p>
          <a:p>
            <a:r>
              <a:rPr lang="en-US" sz="900" dirty="0" smtClean="0"/>
              <a:t>Precision </a:t>
            </a:r>
            <a:r>
              <a:rPr lang="en-US" sz="900" dirty="0"/>
              <a:t>(Test Set): </a:t>
            </a:r>
            <a:r>
              <a:rPr lang="en-US" sz="900" dirty="0" smtClean="0"/>
              <a:t>0.95 </a:t>
            </a:r>
          </a:p>
          <a:p>
            <a:r>
              <a:rPr lang="en-US" sz="900" dirty="0" smtClean="0"/>
              <a:t>Recall </a:t>
            </a:r>
            <a:r>
              <a:rPr lang="en-US" sz="900" dirty="0"/>
              <a:t>(Test Set): </a:t>
            </a:r>
            <a:r>
              <a:rPr lang="en-US" sz="900" dirty="0" smtClean="0"/>
              <a:t>0.94</a:t>
            </a:r>
          </a:p>
          <a:p>
            <a:r>
              <a:rPr lang="en-US" sz="900" dirty="0" smtClean="0"/>
              <a:t>F1-Score </a:t>
            </a:r>
            <a:r>
              <a:rPr lang="en-US" sz="900" dirty="0"/>
              <a:t>(Test Set): </a:t>
            </a:r>
            <a:r>
              <a:rPr lang="en-US" sz="900" dirty="0" smtClean="0"/>
              <a:t>0.95 </a:t>
            </a:r>
          </a:p>
          <a:p>
            <a:r>
              <a:rPr lang="en-US" sz="900" dirty="0" smtClean="0"/>
              <a:t>AUC</a:t>
            </a:r>
            <a:r>
              <a:rPr lang="en-US" sz="900" dirty="0"/>
              <a:t>: </a:t>
            </a:r>
            <a:r>
              <a:rPr lang="en-US" sz="900" dirty="0" smtClean="0"/>
              <a:t>0.95</a:t>
            </a:r>
            <a:endParaRPr lang="en-US" sz="900" dirty="0"/>
          </a:p>
        </p:txBody>
      </p:sp>
      <p:graphicFrame>
        <p:nvGraphicFramePr>
          <p:cNvPr id="7" name="Table 6"/>
          <p:cNvGraphicFramePr>
            <a:graphicFrameLocks noGrp="1"/>
          </p:cNvGraphicFramePr>
          <p:nvPr>
            <p:extLst/>
          </p:nvPr>
        </p:nvGraphicFramePr>
        <p:xfrm>
          <a:off x="7020826" y="3167402"/>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040086" y="2297540"/>
            <a:ext cx="3880297" cy="235066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26220" y="1112372"/>
            <a:ext cx="5029902" cy="1086002"/>
          </a:xfrm>
          <a:prstGeom prst="rect">
            <a:avLst/>
          </a:prstGeom>
        </p:spPr>
      </p:pic>
      <p:pic>
        <p:nvPicPr>
          <p:cNvPr id="5" name="Picture 4"/>
          <p:cNvPicPr>
            <a:picLocks noChangeAspect="1"/>
          </p:cNvPicPr>
          <p:nvPr/>
        </p:nvPicPr>
        <p:blipFill>
          <a:blip r:embed="rId4"/>
          <a:stretch>
            <a:fillRect/>
          </a:stretch>
        </p:blipFill>
        <p:spPr>
          <a:xfrm>
            <a:off x="326220" y="2213010"/>
            <a:ext cx="4438716" cy="2963636"/>
          </a:xfrm>
          <a:prstGeom prst="rect">
            <a:avLst/>
          </a:prstGeom>
          <a:ln>
            <a:solidFill>
              <a:schemeClr val="tx1"/>
            </a:solidFill>
          </a:ln>
        </p:spPr>
      </p:pic>
      <p:sp>
        <p:nvSpPr>
          <p:cNvPr id="12"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3593211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217714" y="560375"/>
            <a:ext cx="8614585" cy="4362000"/>
          </a:xfrm>
          <a:prstGeom prst="rect">
            <a:avLst/>
          </a:prstGeom>
        </p:spPr>
        <p:txBody>
          <a:bodyPr spcFirstLastPara="1" wrap="square" lIns="91425" tIns="91425" rIns="91425" bIns="91425" anchor="t" anchorCtr="0">
            <a:normAutofit/>
          </a:bodyPr>
          <a:lstStyle/>
          <a:p>
            <a:pPr marL="0" lvl="0" indent="0">
              <a:buClr>
                <a:schemeClr val="dk1"/>
              </a:buClr>
              <a:buSzPts val="1500"/>
              <a:buNone/>
            </a:pPr>
            <a:r>
              <a:rPr lang="en" sz="1400" b="1" dirty="0" smtClean="0">
                <a:solidFill>
                  <a:schemeClr val="dk1"/>
                </a:solidFill>
              </a:rPr>
              <a:t>EKSPERIMEN 2 - </a:t>
            </a:r>
            <a:r>
              <a:rPr lang="fi-FI" sz="1400" b="1" dirty="0" smtClean="0">
                <a:solidFill>
                  <a:schemeClr val="dk1"/>
                </a:solidFill>
              </a:rPr>
              <a:t>Setelah Standarisasi</a:t>
            </a: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pic>
        <p:nvPicPr>
          <p:cNvPr id="2" name="Picture 1"/>
          <p:cNvPicPr>
            <a:picLocks noChangeAspect="1"/>
          </p:cNvPicPr>
          <p:nvPr/>
        </p:nvPicPr>
        <p:blipFill rotWithShape="1">
          <a:blip r:embed="rId3"/>
          <a:srcRect b="51759"/>
          <a:stretch/>
        </p:blipFill>
        <p:spPr>
          <a:xfrm>
            <a:off x="217714" y="979004"/>
            <a:ext cx="5157911" cy="1230795"/>
          </a:xfrm>
          <a:prstGeom prst="rect">
            <a:avLst/>
          </a:prstGeom>
        </p:spPr>
      </p:pic>
      <p:pic>
        <p:nvPicPr>
          <p:cNvPr id="4" name="Picture 3"/>
          <p:cNvPicPr>
            <a:picLocks noChangeAspect="1"/>
          </p:cNvPicPr>
          <p:nvPr/>
        </p:nvPicPr>
        <p:blipFill>
          <a:blip r:embed="rId4"/>
          <a:stretch>
            <a:fillRect/>
          </a:stretch>
        </p:blipFill>
        <p:spPr>
          <a:xfrm>
            <a:off x="141514" y="3919541"/>
            <a:ext cx="5156023" cy="1142315"/>
          </a:xfrm>
          <a:prstGeom prst="rect">
            <a:avLst/>
          </a:prstGeom>
        </p:spPr>
      </p:pic>
      <p:sp>
        <p:nvSpPr>
          <p:cNvPr id="6" name="Right Arrow 5"/>
          <p:cNvSpPr/>
          <p:nvPr/>
        </p:nvSpPr>
        <p:spPr>
          <a:xfrm rot="5400000">
            <a:off x="1798693" y="3511370"/>
            <a:ext cx="479312" cy="3537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02328" y="3545439"/>
            <a:ext cx="1965603"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lvl="0">
              <a:buClr>
                <a:schemeClr val="dk1"/>
              </a:buClr>
              <a:buSzPts val="1500"/>
              <a:buNone/>
            </a:pPr>
            <a:r>
              <a:rPr lang="en-US" b="1" dirty="0" smtClean="0">
                <a:solidFill>
                  <a:schemeClr val="dk1"/>
                </a:solidFill>
              </a:rPr>
              <a:t>After Transformation</a:t>
            </a:r>
            <a:endParaRPr lang="en" b="1" dirty="0">
              <a:solidFill>
                <a:schemeClr val="dk1"/>
              </a:solidFill>
            </a:endParaRPr>
          </a:p>
        </p:txBody>
      </p:sp>
      <p:pic>
        <p:nvPicPr>
          <p:cNvPr id="11" name="Picture 10"/>
          <p:cNvPicPr>
            <a:picLocks noChangeAspect="1"/>
          </p:cNvPicPr>
          <p:nvPr/>
        </p:nvPicPr>
        <p:blipFill>
          <a:blip r:embed="rId5"/>
          <a:stretch>
            <a:fillRect/>
          </a:stretch>
        </p:blipFill>
        <p:spPr>
          <a:xfrm>
            <a:off x="141515" y="2373086"/>
            <a:ext cx="6779012" cy="1009196"/>
          </a:xfrm>
          <a:prstGeom prst="rect">
            <a:avLst/>
          </a:prstGeom>
        </p:spPr>
      </p:pic>
      <p:sp>
        <p:nvSpPr>
          <p:cNvPr id="12" name="Rectangle 11"/>
          <p:cNvSpPr/>
          <p:nvPr/>
        </p:nvSpPr>
        <p:spPr>
          <a:xfrm>
            <a:off x="5375625" y="1584507"/>
            <a:ext cx="2045753"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fi-FI" b="1" dirty="0" smtClean="0">
                <a:solidFill>
                  <a:schemeClr val="dk1"/>
                </a:solidFill>
              </a:rPr>
              <a:t>Sebelum Standarisasi</a:t>
            </a:r>
            <a:endParaRPr lang="en-US" dirty="0"/>
          </a:p>
        </p:txBody>
      </p:sp>
      <p:sp>
        <p:nvSpPr>
          <p:cNvPr id="15"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6"/>
              </a:rPr>
              <a:t>Untuk selengkapnya, dapat melihat 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943402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buClr>
                <a:schemeClr val="dk1"/>
              </a:buClr>
              <a:buSzPts val="1500"/>
              <a:buNone/>
            </a:pPr>
            <a:r>
              <a:rPr lang="en-US" sz="1400" b="1" dirty="0" smtClean="0">
                <a:solidFill>
                  <a:schemeClr val="dk1"/>
                </a:solidFill>
              </a:rPr>
              <a:t>2. </a:t>
            </a:r>
            <a:r>
              <a:rPr lang="en-US" sz="1400" b="1" dirty="0" err="1">
                <a:solidFill>
                  <a:schemeClr val="dk1"/>
                </a:solidFill>
              </a:rPr>
              <a:t>hasil</a:t>
            </a:r>
            <a:r>
              <a:rPr lang="en-US" sz="1400" b="1" dirty="0">
                <a:solidFill>
                  <a:schemeClr val="dk1"/>
                </a:solidFill>
              </a:rPr>
              <a:t> </a:t>
            </a:r>
            <a:r>
              <a:rPr lang="en-US" sz="1400" b="1" i="1" dirty="0">
                <a:solidFill>
                  <a:schemeClr val="dk1"/>
                </a:solidFill>
              </a:rPr>
              <a:t>experiment 2</a:t>
            </a:r>
            <a:r>
              <a:rPr lang="en-US" sz="1400" dirty="0">
                <a:solidFill>
                  <a:schemeClr val="dk1"/>
                </a:solidFill>
              </a:rPr>
              <a:t> (</a:t>
            </a:r>
            <a:r>
              <a:rPr lang="en-US" sz="1400" dirty="0" err="1">
                <a:solidFill>
                  <a:schemeClr val="dk1"/>
                </a:solidFill>
              </a:rPr>
              <a:t>setelah</a:t>
            </a:r>
            <a:r>
              <a:rPr lang="en-US" sz="1400" dirty="0">
                <a:solidFill>
                  <a:schemeClr val="dk1"/>
                </a:solidFill>
              </a:rPr>
              <a:t> </a:t>
            </a:r>
            <a:r>
              <a:rPr lang="en-US" sz="1400" dirty="0" err="1">
                <a:solidFill>
                  <a:schemeClr val="dk1"/>
                </a:solidFill>
              </a:rPr>
              <a:t>normalisasi</a:t>
            </a:r>
            <a:r>
              <a:rPr lang="en-US" sz="1400" dirty="0">
                <a:solidFill>
                  <a:schemeClr val="dk1"/>
                </a:solidFill>
              </a:rPr>
              <a:t>/</a:t>
            </a:r>
            <a:r>
              <a:rPr lang="en-US" sz="1400" dirty="0" err="1">
                <a:solidFill>
                  <a:schemeClr val="dk1"/>
                </a:solidFill>
              </a:rPr>
              <a:t>standardisasi</a:t>
            </a:r>
            <a:r>
              <a:rPr lang="en-US" sz="1400" dirty="0">
                <a:solidFill>
                  <a:schemeClr val="dk1"/>
                </a:solidFill>
              </a:rPr>
              <a:t>).</a:t>
            </a:r>
          </a:p>
          <a:p>
            <a:pPr marL="571500" lvl="0" algn="l" rtl="0">
              <a:spcBef>
                <a:spcPts val="0"/>
              </a:spcBef>
              <a:spcAft>
                <a:spcPts val="0"/>
              </a:spcAft>
              <a:buClr>
                <a:schemeClr val="dk1"/>
              </a:buClr>
              <a:buSzPts val="1500"/>
              <a:buAutoNum type="alphaLcPeriod"/>
            </a:pPr>
            <a:r>
              <a:rPr lang="en" sz="1400" b="1" dirty="0" smtClean="0">
                <a:solidFill>
                  <a:schemeClr val="dk1"/>
                </a:solidFill>
              </a:rPr>
              <a:t>K- Nearest Neighbour</a:t>
            </a: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228600" lvl="0" indent="0" algn="l" rtl="0">
              <a:spcBef>
                <a:spcPts val="0"/>
              </a:spcBef>
              <a:spcAft>
                <a:spcPts val="0"/>
              </a:spcAft>
              <a:buClr>
                <a:schemeClr val="dk1"/>
              </a:buClr>
              <a:buSzPts val="1500"/>
              <a:buNone/>
            </a:pPr>
            <a:r>
              <a:rPr lang="en" sz="1100" b="1" dirty="0" smtClean="0">
                <a:solidFill>
                  <a:schemeClr val="dk1"/>
                </a:solidFill>
              </a:rPr>
              <a:t>Tuning Hyperparameter :</a:t>
            </a: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4" name="Rectangle 3"/>
          <p:cNvSpPr/>
          <p:nvPr/>
        </p:nvSpPr>
        <p:spPr>
          <a:xfrm>
            <a:off x="5477507" y="1125153"/>
            <a:ext cx="1611086" cy="1030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0.51 </a:t>
            </a:r>
          </a:p>
          <a:p>
            <a:r>
              <a:rPr lang="en-US" sz="900" dirty="0" smtClean="0"/>
              <a:t>Precision </a:t>
            </a:r>
            <a:r>
              <a:rPr lang="en-US" sz="900" dirty="0"/>
              <a:t>(Test Set): </a:t>
            </a:r>
            <a:r>
              <a:rPr lang="en-US" sz="900" dirty="0" smtClean="0"/>
              <a:t>0.51 </a:t>
            </a:r>
          </a:p>
          <a:p>
            <a:r>
              <a:rPr lang="en-US" sz="900" dirty="0" smtClean="0"/>
              <a:t>Recall </a:t>
            </a:r>
            <a:r>
              <a:rPr lang="en-US" sz="900" dirty="0"/>
              <a:t>(Test Set): </a:t>
            </a:r>
            <a:r>
              <a:rPr lang="en-US" sz="900" dirty="0" smtClean="0"/>
              <a:t>1.00</a:t>
            </a:r>
          </a:p>
          <a:p>
            <a:r>
              <a:rPr lang="en-US" sz="900" dirty="0" smtClean="0"/>
              <a:t>F1-Score </a:t>
            </a:r>
            <a:r>
              <a:rPr lang="en-US" sz="900" dirty="0"/>
              <a:t>(Test Set): 0.68 </a:t>
            </a:r>
            <a:endParaRPr lang="en-US" sz="900" dirty="0" smtClean="0"/>
          </a:p>
          <a:p>
            <a:r>
              <a:rPr lang="en-US" sz="900" dirty="0" smtClean="0"/>
              <a:t>AUC</a:t>
            </a:r>
            <a:r>
              <a:rPr lang="en-US" sz="900" dirty="0"/>
              <a:t>: </a:t>
            </a:r>
            <a:r>
              <a:rPr lang="en-US" sz="900" dirty="0" smtClean="0"/>
              <a:t>0.50</a:t>
            </a:r>
            <a:endParaRPr lang="en-US" sz="900" dirty="0"/>
          </a:p>
        </p:txBody>
      </p:sp>
      <p:sp>
        <p:nvSpPr>
          <p:cNvPr id="10" name="Rectangle 9"/>
          <p:cNvSpPr/>
          <p:nvPr/>
        </p:nvSpPr>
        <p:spPr>
          <a:xfrm>
            <a:off x="5477507" y="3140365"/>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0.95 </a:t>
            </a:r>
          </a:p>
          <a:p>
            <a:r>
              <a:rPr lang="en-US" sz="900" dirty="0" smtClean="0"/>
              <a:t>Precision </a:t>
            </a:r>
            <a:r>
              <a:rPr lang="en-US" sz="900" dirty="0"/>
              <a:t>(Test Set): </a:t>
            </a:r>
            <a:r>
              <a:rPr lang="en-US" sz="900" dirty="0" smtClean="0"/>
              <a:t>0.99 </a:t>
            </a:r>
          </a:p>
          <a:p>
            <a:r>
              <a:rPr lang="en-US" sz="900" dirty="0" smtClean="0"/>
              <a:t>Recall </a:t>
            </a:r>
            <a:r>
              <a:rPr lang="en-US" sz="900" dirty="0"/>
              <a:t>(Test Set): </a:t>
            </a:r>
            <a:r>
              <a:rPr lang="en-US" sz="900" dirty="0" smtClean="0"/>
              <a:t>0.92</a:t>
            </a:r>
          </a:p>
          <a:p>
            <a:r>
              <a:rPr lang="en-US" sz="900" dirty="0" smtClean="0"/>
              <a:t>F1-Score </a:t>
            </a:r>
            <a:r>
              <a:rPr lang="en-US" sz="900" dirty="0"/>
              <a:t>(Test Set): </a:t>
            </a:r>
            <a:r>
              <a:rPr lang="en-US" sz="900" dirty="0" smtClean="0"/>
              <a:t>0.95 </a:t>
            </a:r>
          </a:p>
          <a:p>
            <a:r>
              <a:rPr lang="en-US" sz="900" dirty="0" smtClean="0"/>
              <a:t>AUC</a:t>
            </a:r>
            <a:r>
              <a:rPr lang="en-US" sz="900" dirty="0"/>
              <a:t>: </a:t>
            </a:r>
            <a:r>
              <a:rPr lang="en-US" sz="900" dirty="0" smtClean="0"/>
              <a:t>0.95</a:t>
            </a:r>
            <a:endParaRPr lang="en-US" sz="900" dirty="0"/>
          </a:p>
        </p:txBody>
      </p:sp>
      <p:graphicFrame>
        <p:nvGraphicFramePr>
          <p:cNvPr id="6" name="Table 5"/>
          <p:cNvGraphicFramePr>
            <a:graphicFrameLocks noGrp="1"/>
          </p:cNvGraphicFramePr>
          <p:nvPr>
            <p:extLst/>
          </p:nvPr>
        </p:nvGraphicFramePr>
        <p:xfrm>
          <a:off x="7213380" y="1125152"/>
          <a:ext cx="1709060" cy="1006482"/>
        </p:xfrm>
        <a:graphic>
          <a:graphicData uri="http://schemas.openxmlformats.org/drawingml/2006/table">
            <a:tbl>
              <a:tblPr firstRow="1" bandRow="1">
                <a:tableStyleId>{2D5ABB26-0587-4C30-8999-92F81FD0307C}</a:tableStyleId>
              </a:tblPr>
              <a:tblGrid>
                <a:gridCol w="854530"/>
                <a:gridCol w="854530"/>
              </a:tblGrid>
              <a:tr h="499648">
                <a:tc>
                  <a:txBody>
                    <a:bodyPr/>
                    <a:lstStyle/>
                    <a:p>
                      <a:pPr algn="ctr"/>
                      <a:r>
                        <a:rPr lang="en-US" sz="1050" b="1" dirty="0" smtClean="0"/>
                        <a:t>TN = 0</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0</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834">
                <a:tc>
                  <a:txBody>
                    <a:bodyPr/>
                    <a:lstStyle/>
                    <a:p>
                      <a:pPr algn="ctr"/>
                      <a:r>
                        <a:rPr lang="en-US" sz="1050" b="1" dirty="0" smtClean="0"/>
                        <a:t>FP</a:t>
                      </a:r>
                      <a:r>
                        <a:rPr lang="en-US" sz="1050" b="1" baseline="0" dirty="0" smtClean="0"/>
                        <a:t> = 146</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154</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7347941" y="3140365"/>
          <a:ext cx="1592670" cy="919075"/>
        </p:xfrm>
        <a:graphic>
          <a:graphicData uri="http://schemas.openxmlformats.org/drawingml/2006/table">
            <a:tbl>
              <a:tblPr firstRow="1" bandRow="1">
                <a:tableStyleId>{2D5ABB26-0587-4C30-8999-92F81FD0307C}</a:tableStyleId>
              </a:tblPr>
              <a:tblGrid>
                <a:gridCol w="796335"/>
                <a:gridCol w="796335"/>
              </a:tblGrid>
              <a:tr h="456257">
                <a:tc>
                  <a:txBody>
                    <a:bodyPr/>
                    <a:lstStyle/>
                    <a:p>
                      <a:pPr algn="ctr"/>
                      <a:r>
                        <a:rPr lang="en-US" sz="1050" b="1" dirty="0" smtClean="0"/>
                        <a:t>TN = 144</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13</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2</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141</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344886" y="2928257"/>
            <a:ext cx="3690257" cy="13498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352720" y="968829"/>
            <a:ext cx="3682424" cy="13086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89720" y="1124636"/>
            <a:ext cx="4984943" cy="1137679"/>
          </a:xfrm>
          <a:prstGeom prst="rect">
            <a:avLst/>
          </a:prstGeom>
        </p:spPr>
      </p:pic>
      <p:pic>
        <p:nvPicPr>
          <p:cNvPr id="9" name="Picture 8"/>
          <p:cNvPicPr>
            <a:picLocks noChangeAspect="1"/>
          </p:cNvPicPr>
          <p:nvPr/>
        </p:nvPicPr>
        <p:blipFill>
          <a:blip r:embed="rId4"/>
          <a:stretch>
            <a:fillRect/>
          </a:stretch>
        </p:blipFill>
        <p:spPr>
          <a:xfrm>
            <a:off x="289719" y="2547104"/>
            <a:ext cx="4984943" cy="2375271"/>
          </a:xfrm>
          <a:prstGeom prst="rect">
            <a:avLst/>
          </a:prstGeom>
        </p:spPr>
      </p:pic>
      <p:sp>
        <p:nvSpPr>
          <p:cNvPr id="14"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247526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buClr>
                <a:schemeClr val="dk1"/>
              </a:buClr>
              <a:buSzPts val="1500"/>
              <a:buNone/>
            </a:pPr>
            <a:r>
              <a:rPr lang="en-US" sz="1400" b="1" dirty="0" smtClean="0">
                <a:solidFill>
                  <a:schemeClr val="dk1"/>
                </a:solidFill>
              </a:rPr>
              <a:t>2. </a:t>
            </a:r>
            <a:r>
              <a:rPr lang="en-US" sz="1400" b="1" dirty="0" err="1">
                <a:solidFill>
                  <a:schemeClr val="dk1"/>
                </a:solidFill>
              </a:rPr>
              <a:t>hasil</a:t>
            </a:r>
            <a:r>
              <a:rPr lang="en-US" sz="1400" b="1" dirty="0">
                <a:solidFill>
                  <a:schemeClr val="dk1"/>
                </a:solidFill>
              </a:rPr>
              <a:t> </a:t>
            </a:r>
            <a:r>
              <a:rPr lang="en-US" sz="1400" b="1" i="1" dirty="0">
                <a:solidFill>
                  <a:schemeClr val="dk1"/>
                </a:solidFill>
              </a:rPr>
              <a:t>experiment 2</a:t>
            </a:r>
            <a:r>
              <a:rPr lang="en-US" sz="1400" dirty="0">
                <a:solidFill>
                  <a:schemeClr val="dk1"/>
                </a:solidFill>
              </a:rPr>
              <a:t> (</a:t>
            </a:r>
            <a:r>
              <a:rPr lang="en-US" sz="1400" dirty="0" err="1">
                <a:solidFill>
                  <a:schemeClr val="dk1"/>
                </a:solidFill>
              </a:rPr>
              <a:t>setelah</a:t>
            </a:r>
            <a:r>
              <a:rPr lang="en-US" sz="1400" dirty="0">
                <a:solidFill>
                  <a:schemeClr val="dk1"/>
                </a:solidFill>
              </a:rPr>
              <a:t> </a:t>
            </a:r>
            <a:r>
              <a:rPr lang="en-US" sz="1400" dirty="0" err="1">
                <a:solidFill>
                  <a:schemeClr val="dk1"/>
                </a:solidFill>
              </a:rPr>
              <a:t>normalisasi</a:t>
            </a:r>
            <a:r>
              <a:rPr lang="en-US" sz="1400" dirty="0">
                <a:solidFill>
                  <a:schemeClr val="dk1"/>
                </a:solidFill>
              </a:rPr>
              <a:t>/</a:t>
            </a:r>
            <a:r>
              <a:rPr lang="en-US" sz="1400" dirty="0" err="1">
                <a:solidFill>
                  <a:schemeClr val="dk1"/>
                </a:solidFill>
              </a:rPr>
              <a:t>standardisasi</a:t>
            </a:r>
            <a:r>
              <a:rPr lang="en-US" sz="1400" dirty="0">
                <a:solidFill>
                  <a:schemeClr val="dk1"/>
                </a:solidFill>
              </a:rPr>
              <a:t>).</a:t>
            </a:r>
          </a:p>
          <a:p>
            <a:pPr marL="228600" lvl="0" indent="0">
              <a:buClr>
                <a:schemeClr val="dk1"/>
              </a:buClr>
              <a:buSzPts val="1500"/>
              <a:buNone/>
            </a:pPr>
            <a:r>
              <a:rPr lang="en" sz="1400" b="1" dirty="0" smtClean="0">
                <a:solidFill>
                  <a:schemeClr val="dk1"/>
                </a:solidFill>
              </a:rPr>
              <a:t>b. </a:t>
            </a:r>
            <a:r>
              <a:rPr lang="en-US" sz="1400" b="1" dirty="0">
                <a:solidFill>
                  <a:schemeClr val="dk1"/>
                </a:solidFill>
              </a:rPr>
              <a:t>Decision Tree</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53890" y="2472478"/>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0.93 </a:t>
            </a:r>
          </a:p>
          <a:p>
            <a:r>
              <a:rPr lang="en-US" sz="900" dirty="0" smtClean="0"/>
              <a:t>Precision </a:t>
            </a:r>
            <a:r>
              <a:rPr lang="en-US" sz="900" dirty="0"/>
              <a:t>(Test Set): </a:t>
            </a:r>
            <a:r>
              <a:rPr lang="en-US" sz="900" dirty="0" smtClean="0"/>
              <a:t>0.93 </a:t>
            </a:r>
          </a:p>
          <a:p>
            <a:r>
              <a:rPr lang="en-US" sz="900" dirty="0" smtClean="0"/>
              <a:t>Recall </a:t>
            </a:r>
            <a:r>
              <a:rPr lang="en-US" sz="900" dirty="0"/>
              <a:t>(Test Set): </a:t>
            </a:r>
            <a:r>
              <a:rPr lang="en-US" sz="900" dirty="0" smtClean="0"/>
              <a:t>0.94</a:t>
            </a:r>
          </a:p>
          <a:p>
            <a:r>
              <a:rPr lang="en-US" sz="900" dirty="0" smtClean="0"/>
              <a:t>F1-Score </a:t>
            </a:r>
            <a:r>
              <a:rPr lang="en-US" sz="900" dirty="0"/>
              <a:t>(Test Set): </a:t>
            </a:r>
            <a:r>
              <a:rPr lang="en-US" sz="900" dirty="0" smtClean="0"/>
              <a:t>0.94 </a:t>
            </a:r>
          </a:p>
          <a:p>
            <a:r>
              <a:rPr lang="en-US" sz="900" dirty="0" smtClean="0"/>
              <a:t>AUC</a:t>
            </a:r>
            <a:r>
              <a:rPr lang="en-US" sz="900" dirty="0"/>
              <a:t>: </a:t>
            </a:r>
            <a:r>
              <a:rPr lang="en-US" sz="900" dirty="0" smtClean="0"/>
              <a:t>0.93</a:t>
            </a:r>
            <a:endParaRPr lang="en-US" sz="900" dirty="0"/>
          </a:p>
        </p:txBody>
      </p:sp>
      <p:graphicFrame>
        <p:nvGraphicFramePr>
          <p:cNvPr id="7" name="Table 6"/>
          <p:cNvGraphicFramePr>
            <a:graphicFrameLocks noGrp="1"/>
          </p:cNvGraphicFramePr>
          <p:nvPr>
            <p:extLst/>
          </p:nvPr>
        </p:nvGraphicFramePr>
        <p:xfrm>
          <a:off x="7114656" y="2485049"/>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135</a:t>
                      </a:r>
                      <a:endParaRPr lang="en-US"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9</a:t>
                      </a:r>
                      <a:endParaRPr lang="en-US"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11</a:t>
                      </a:r>
                      <a:endParaRPr lang="en-US"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145</a:t>
                      </a:r>
                      <a:endParaRPr lang="en-US" sz="105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121269" y="2426255"/>
            <a:ext cx="3799114" cy="104181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72444" y="1148725"/>
            <a:ext cx="5420481" cy="1076475"/>
          </a:xfrm>
          <a:prstGeom prst="rect">
            <a:avLst/>
          </a:prstGeom>
        </p:spPr>
      </p:pic>
      <p:pic>
        <p:nvPicPr>
          <p:cNvPr id="5" name="Picture 4"/>
          <p:cNvPicPr>
            <a:picLocks noChangeAspect="1"/>
          </p:cNvPicPr>
          <p:nvPr/>
        </p:nvPicPr>
        <p:blipFill>
          <a:blip r:embed="rId4"/>
          <a:stretch>
            <a:fillRect/>
          </a:stretch>
        </p:blipFill>
        <p:spPr>
          <a:xfrm>
            <a:off x="313074" y="2225200"/>
            <a:ext cx="4487525" cy="2797968"/>
          </a:xfrm>
          <a:prstGeom prst="rect">
            <a:avLst/>
          </a:prstGeom>
          <a:ln>
            <a:solidFill>
              <a:schemeClr val="tx1"/>
            </a:solidFill>
          </a:ln>
        </p:spPr>
      </p:pic>
      <p:sp>
        <p:nvSpPr>
          <p:cNvPr id="12"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3363377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buClr>
                <a:schemeClr val="dk1"/>
              </a:buClr>
              <a:buSzPts val="1500"/>
              <a:buNone/>
            </a:pPr>
            <a:r>
              <a:rPr lang="en-US" sz="1400" b="1" dirty="0">
                <a:solidFill>
                  <a:schemeClr val="dk1"/>
                </a:solidFill>
              </a:rPr>
              <a:t>2. </a:t>
            </a:r>
            <a:r>
              <a:rPr lang="en-US" sz="1400" b="1" dirty="0" err="1">
                <a:solidFill>
                  <a:schemeClr val="dk1"/>
                </a:solidFill>
              </a:rPr>
              <a:t>hasil</a:t>
            </a:r>
            <a:r>
              <a:rPr lang="en-US" sz="1400" b="1" dirty="0">
                <a:solidFill>
                  <a:schemeClr val="dk1"/>
                </a:solidFill>
              </a:rPr>
              <a:t> </a:t>
            </a:r>
            <a:r>
              <a:rPr lang="en-US" sz="1400" b="1" i="1" dirty="0">
                <a:solidFill>
                  <a:schemeClr val="dk1"/>
                </a:solidFill>
              </a:rPr>
              <a:t>experiment 2</a:t>
            </a:r>
            <a:r>
              <a:rPr lang="en-US" sz="1400" dirty="0">
                <a:solidFill>
                  <a:schemeClr val="dk1"/>
                </a:solidFill>
              </a:rPr>
              <a:t> (</a:t>
            </a:r>
            <a:r>
              <a:rPr lang="en-US" sz="1400" dirty="0" err="1">
                <a:solidFill>
                  <a:schemeClr val="dk1"/>
                </a:solidFill>
              </a:rPr>
              <a:t>setelah</a:t>
            </a:r>
            <a:r>
              <a:rPr lang="en-US" sz="1400" dirty="0">
                <a:solidFill>
                  <a:schemeClr val="dk1"/>
                </a:solidFill>
              </a:rPr>
              <a:t> </a:t>
            </a:r>
            <a:r>
              <a:rPr lang="en-US" sz="1400" dirty="0" err="1">
                <a:solidFill>
                  <a:schemeClr val="dk1"/>
                </a:solidFill>
              </a:rPr>
              <a:t>normalisasi</a:t>
            </a:r>
            <a:r>
              <a:rPr lang="en-US" sz="1400" dirty="0">
                <a:solidFill>
                  <a:schemeClr val="dk1"/>
                </a:solidFill>
              </a:rPr>
              <a:t>/</a:t>
            </a:r>
            <a:r>
              <a:rPr lang="en-US" sz="1400" dirty="0" err="1">
                <a:solidFill>
                  <a:schemeClr val="dk1"/>
                </a:solidFill>
              </a:rPr>
              <a:t>standardisasi</a:t>
            </a:r>
            <a:r>
              <a:rPr lang="en-US" sz="1400" dirty="0">
                <a:solidFill>
                  <a:schemeClr val="dk1"/>
                </a:solidFill>
              </a:rPr>
              <a:t>).</a:t>
            </a:r>
          </a:p>
          <a:p>
            <a:pPr marL="228600" lvl="0" indent="0">
              <a:buClr>
                <a:schemeClr val="dk1"/>
              </a:buClr>
              <a:buSzPts val="1500"/>
              <a:buNone/>
            </a:pPr>
            <a:r>
              <a:rPr lang="en" sz="1400" b="1" dirty="0" smtClean="0">
                <a:solidFill>
                  <a:schemeClr val="dk1"/>
                </a:solidFill>
              </a:rPr>
              <a:t>c. </a:t>
            </a:r>
            <a:r>
              <a:rPr lang="en-US" sz="1400" b="1" dirty="0" smtClean="0">
                <a:solidFill>
                  <a:schemeClr val="dk1"/>
                </a:solidFill>
              </a:rPr>
              <a:t>Random Forest</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46560" y="3167402"/>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0.95 </a:t>
            </a:r>
          </a:p>
          <a:p>
            <a:r>
              <a:rPr lang="en-US" sz="900" dirty="0" smtClean="0"/>
              <a:t>Precision </a:t>
            </a:r>
            <a:r>
              <a:rPr lang="en-US" sz="900" dirty="0"/>
              <a:t>(Test Set): </a:t>
            </a:r>
            <a:r>
              <a:rPr lang="en-US" sz="900" dirty="0" smtClean="0"/>
              <a:t>0.95 </a:t>
            </a:r>
          </a:p>
          <a:p>
            <a:r>
              <a:rPr lang="en-US" sz="900" dirty="0" smtClean="0"/>
              <a:t>Recall </a:t>
            </a:r>
            <a:r>
              <a:rPr lang="en-US" sz="900" dirty="0"/>
              <a:t>(Test Set): </a:t>
            </a:r>
            <a:r>
              <a:rPr lang="en-US" sz="900" dirty="0" smtClean="0"/>
              <a:t>0.95</a:t>
            </a:r>
          </a:p>
          <a:p>
            <a:r>
              <a:rPr lang="en-US" sz="900" dirty="0" smtClean="0"/>
              <a:t>F1-Score </a:t>
            </a:r>
            <a:r>
              <a:rPr lang="en-US" sz="900" dirty="0"/>
              <a:t>(Test Set): </a:t>
            </a:r>
            <a:r>
              <a:rPr lang="en-US" sz="900" dirty="0" smtClean="0"/>
              <a:t>0.95 </a:t>
            </a:r>
          </a:p>
          <a:p>
            <a:r>
              <a:rPr lang="en-US" sz="900" dirty="0" smtClean="0"/>
              <a:t>AUC</a:t>
            </a:r>
            <a:r>
              <a:rPr lang="en-US" sz="900" dirty="0"/>
              <a:t>: </a:t>
            </a:r>
            <a:r>
              <a:rPr lang="en-US" sz="900" dirty="0" smtClean="0"/>
              <a:t>0.95</a:t>
            </a:r>
            <a:endParaRPr lang="en-US" sz="900" dirty="0"/>
          </a:p>
        </p:txBody>
      </p:sp>
      <p:graphicFrame>
        <p:nvGraphicFramePr>
          <p:cNvPr id="7" name="Table 6"/>
          <p:cNvGraphicFramePr>
            <a:graphicFrameLocks noGrp="1"/>
          </p:cNvGraphicFramePr>
          <p:nvPr>
            <p:extLst/>
          </p:nvPr>
        </p:nvGraphicFramePr>
        <p:xfrm>
          <a:off x="7020826" y="3167402"/>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040086" y="2427514"/>
            <a:ext cx="3880297" cy="235131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86049" y="1163907"/>
            <a:ext cx="5458587" cy="1133633"/>
          </a:xfrm>
          <a:prstGeom prst="rect">
            <a:avLst/>
          </a:prstGeom>
        </p:spPr>
      </p:pic>
      <p:pic>
        <p:nvPicPr>
          <p:cNvPr id="5" name="Picture 4"/>
          <p:cNvPicPr>
            <a:picLocks noChangeAspect="1"/>
          </p:cNvPicPr>
          <p:nvPr/>
        </p:nvPicPr>
        <p:blipFill>
          <a:blip r:embed="rId4"/>
          <a:stretch>
            <a:fillRect/>
          </a:stretch>
        </p:blipFill>
        <p:spPr>
          <a:xfrm>
            <a:off x="373135" y="2427514"/>
            <a:ext cx="3806980" cy="2637238"/>
          </a:xfrm>
          <a:prstGeom prst="rect">
            <a:avLst/>
          </a:prstGeom>
          <a:ln>
            <a:solidFill>
              <a:schemeClr val="tx1"/>
            </a:solidFill>
          </a:ln>
        </p:spPr>
      </p:pic>
      <p:sp>
        <p:nvSpPr>
          <p:cNvPr id="9"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3827039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0" y="560375"/>
            <a:ext cx="8832300" cy="4362000"/>
          </a:xfrm>
          <a:prstGeom prst="rect">
            <a:avLst/>
          </a:prstGeom>
        </p:spPr>
        <p:txBody>
          <a:bodyPr spcFirstLastPara="1" wrap="square" lIns="91425" tIns="91425" rIns="91425" bIns="91425" anchor="t" anchorCtr="0">
            <a:normAutofit/>
          </a:bodyPr>
          <a:lstStyle/>
          <a:p>
            <a:pPr marL="0" lvl="0" indent="0">
              <a:buClr>
                <a:schemeClr val="dk1"/>
              </a:buClr>
              <a:buSzPts val="1500"/>
              <a:buNone/>
            </a:pPr>
            <a:r>
              <a:rPr lang="en-US" sz="1400" b="1" dirty="0">
                <a:solidFill>
                  <a:schemeClr val="dk1"/>
                </a:solidFill>
              </a:rPr>
              <a:t>2. </a:t>
            </a:r>
            <a:r>
              <a:rPr lang="en-US" sz="1400" b="1" dirty="0" err="1">
                <a:solidFill>
                  <a:schemeClr val="dk1"/>
                </a:solidFill>
              </a:rPr>
              <a:t>hasil</a:t>
            </a:r>
            <a:r>
              <a:rPr lang="en-US" sz="1400" b="1" dirty="0">
                <a:solidFill>
                  <a:schemeClr val="dk1"/>
                </a:solidFill>
              </a:rPr>
              <a:t> </a:t>
            </a:r>
            <a:r>
              <a:rPr lang="en-US" sz="1400" b="1" i="1" dirty="0">
                <a:solidFill>
                  <a:schemeClr val="dk1"/>
                </a:solidFill>
              </a:rPr>
              <a:t>experiment 2</a:t>
            </a:r>
            <a:r>
              <a:rPr lang="en-US" sz="1400" dirty="0">
                <a:solidFill>
                  <a:schemeClr val="dk1"/>
                </a:solidFill>
              </a:rPr>
              <a:t> (</a:t>
            </a:r>
            <a:r>
              <a:rPr lang="en-US" sz="1400" dirty="0" err="1">
                <a:solidFill>
                  <a:schemeClr val="dk1"/>
                </a:solidFill>
              </a:rPr>
              <a:t>setelah</a:t>
            </a:r>
            <a:r>
              <a:rPr lang="en-US" sz="1400" dirty="0">
                <a:solidFill>
                  <a:schemeClr val="dk1"/>
                </a:solidFill>
              </a:rPr>
              <a:t> </a:t>
            </a:r>
            <a:r>
              <a:rPr lang="en-US" sz="1400" dirty="0" err="1">
                <a:solidFill>
                  <a:schemeClr val="dk1"/>
                </a:solidFill>
              </a:rPr>
              <a:t>normalisasi</a:t>
            </a:r>
            <a:r>
              <a:rPr lang="en-US" sz="1400" dirty="0">
                <a:solidFill>
                  <a:schemeClr val="dk1"/>
                </a:solidFill>
              </a:rPr>
              <a:t>/</a:t>
            </a:r>
            <a:r>
              <a:rPr lang="en-US" sz="1400" dirty="0" err="1">
                <a:solidFill>
                  <a:schemeClr val="dk1"/>
                </a:solidFill>
              </a:rPr>
              <a:t>standardisasi</a:t>
            </a:r>
            <a:r>
              <a:rPr lang="en-US" sz="1400" dirty="0">
                <a:solidFill>
                  <a:schemeClr val="dk1"/>
                </a:solidFill>
              </a:rPr>
              <a:t>).</a:t>
            </a:r>
          </a:p>
          <a:p>
            <a:pPr marL="228600" lvl="0" indent="0">
              <a:buClr>
                <a:schemeClr val="dk1"/>
              </a:buClr>
              <a:buSzPts val="1500"/>
              <a:buNone/>
            </a:pPr>
            <a:r>
              <a:rPr lang="en" sz="1400" b="1" dirty="0" smtClean="0">
                <a:solidFill>
                  <a:schemeClr val="dk1"/>
                </a:solidFill>
              </a:rPr>
              <a:t>d. XGBOOST</a:t>
            </a: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571500" lvl="0" algn="l" rtl="0">
              <a:spcBef>
                <a:spcPts val="0"/>
              </a:spcBef>
              <a:spcAft>
                <a:spcPts val="0"/>
              </a:spcAft>
              <a:buClr>
                <a:schemeClr val="dk1"/>
              </a:buClr>
              <a:buSzPts val="1500"/>
              <a:buAutoNum type="alphaLcPeriod"/>
            </a:pPr>
            <a:endParaRPr lang="en" sz="1400" b="1" dirty="0">
              <a:solidFill>
                <a:schemeClr val="dk1"/>
              </a:solidFill>
            </a:endParaRPr>
          </a:p>
          <a:p>
            <a:pPr marL="571500" lvl="0" algn="l" rtl="0">
              <a:spcBef>
                <a:spcPts val="0"/>
              </a:spcBef>
              <a:spcAft>
                <a:spcPts val="0"/>
              </a:spcAft>
              <a:buClr>
                <a:schemeClr val="dk1"/>
              </a:buClr>
              <a:buSzPts val="1500"/>
              <a:buAutoNum type="alphaLcPeriod"/>
            </a:pPr>
            <a:endParaRPr lang="en" sz="1400" b="1" dirty="0" smtClean="0">
              <a:solidFill>
                <a:schemeClr val="dk1"/>
              </a:solidFill>
            </a:endParaRPr>
          </a:p>
          <a:p>
            <a:pPr marL="228600" lvl="0" indent="0" algn="l" rtl="0">
              <a:spcBef>
                <a:spcPts val="0"/>
              </a:spcBef>
              <a:spcAft>
                <a:spcPts val="0"/>
              </a:spcAft>
              <a:buClr>
                <a:schemeClr val="dk1"/>
              </a:buClr>
              <a:buSzPts val="1500"/>
              <a:buNone/>
            </a:pPr>
            <a:endParaRPr lang="en" sz="1200" b="1" dirty="0" smtClean="0">
              <a:solidFill>
                <a:schemeClr val="dk1"/>
              </a:solidFill>
            </a:endParaRPr>
          </a:p>
          <a:p>
            <a:pPr marL="571500" lvl="0" algn="l" rtl="0">
              <a:spcBef>
                <a:spcPts val="0"/>
              </a:spcBef>
              <a:spcAft>
                <a:spcPts val="0"/>
              </a:spcAft>
              <a:buClr>
                <a:schemeClr val="dk1"/>
              </a:buClr>
              <a:buSzPts val="1500"/>
              <a:buAutoNum type="alphaUcPeriod"/>
            </a:pPr>
            <a:endParaRPr sz="1500" dirty="0">
              <a:solidFill>
                <a:schemeClr val="dk1"/>
              </a:solidFill>
            </a:endParaRPr>
          </a:p>
        </p:txBody>
      </p:sp>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10" name="Rectangle 9"/>
          <p:cNvSpPr/>
          <p:nvPr/>
        </p:nvSpPr>
        <p:spPr>
          <a:xfrm>
            <a:off x="5246560" y="3167402"/>
            <a:ext cx="1611086" cy="9190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b="1" u="sng" dirty="0" smtClean="0"/>
              <a:t>Result : </a:t>
            </a:r>
            <a:endParaRPr lang="en-US" sz="900" b="1" u="sng" dirty="0" smtClean="0"/>
          </a:p>
          <a:p>
            <a:r>
              <a:rPr lang="en-US" sz="900" dirty="0" smtClean="0"/>
              <a:t>Accuracy </a:t>
            </a:r>
            <a:r>
              <a:rPr lang="en-US" sz="900" dirty="0"/>
              <a:t>(Test Set): </a:t>
            </a:r>
            <a:r>
              <a:rPr lang="en-US" sz="900" dirty="0" smtClean="0"/>
              <a:t>0.95 </a:t>
            </a:r>
          </a:p>
          <a:p>
            <a:r>
              <a:rPr lang="en-US" sz="900" dirty="0" smtClean="0"/>
              <a:t>Precision </a:t>
            </a:r>
            <a:r>
              <a:rPr lang="en-US" sz="900" dirty="0"/>
              <a:t>(Test Set): </a:t>
            </a:r>
            <a:r>
              <a:rPr lang="en-US" sz="900" dirty="0" smtClean="0"/>
              <a:t>0.95 </a:t>
            </a:r>
          </a:p>
          <a:p>
            <a:r>
              <a:rPr lang="en-US" sz="900" dirty="0" smtClean="0"/>
              <a:t>Recall </a:t>
            </a:r>
            <a:r>
              <a:rPr lang="en-US" sz="900" dirty="0"/>
              <a:t>(Test Set): </a:t>
            </a:r>
            <a:r>
              <a:rPr lang="en-US" sz="900" dirty="0" smtClean="0"/>
              <a:t>0.94</a:t>
            </a:r>
          </a:p>
          <a:p>
            <a:r>
              <a:rPr lang="en-US" sz="900" dirty="0" smtClean="0"/>
              <a:t>F1-Score </a:t>
            </a:r>
            <a:r>
              <a:rPr lang="en-US" sz="900" dirty="0"/>
              <a:t>(Test Set): </a:t>
            </a:r>
            <a:r>
              <a:rPr lang="en-US" sz="900" dirty="0" smtClean="0"/>
              <a:t>0.95 </a:t>
            </a:r>
          </a:p>
          <a:p>
            <a:r>
              <a:rPr lang="en-US" sz="900" dirty="0" smtClean="0"/>
              <a:t>AUC</a:t>
            </a:r>
            <a:r>
              <a:rPr lang="en-US" sz="900" dirty="0"/>
              <a:t>: </a:t>
            </a:r>
            <a:r>
              <a:rPr lang="en-US" sz="900" dirty="0" smtClean="0"/>
              <a:t>0.95</a:t>
            </a:r>
            <a:endParaRPr lang="en-US" sz="900" dirty="0"/>
          </a:p>
        </p:txBody>
      </p:sp>
      <p:graphicFrame>
        <p:nvGraphicFramePr>
          <p:cNvPr id="7" name="Table 6"/>
          <p:cNvGraphicFramePr>
            <a:graphicFrameLocks noGrp="1"/>
          </p:cNvGraphicFramePr>
          <p:nvPr>
            <p:extLst/>
          </p:nvPr>
        </p:nvGraphicFramePr>
        <p:xfrm>
          <a:off x="7020826" y="3167402"/>
          <a:ext cx="1665788" cy="919075"/>
        </p:xfrm>
        <a:graphic>
          <a:graphicData uri="http://schemas.openxmlformats.org/drawingml/2006/table">
            <a:tbl>
              <a:tblPr firstRow="1" bandRow="1">
                <a:tableStyleId>{2D5ABB26-0587-4C30-8999-92F81FD0307C}</a:tableStyleId>
              </a:tblPr>
              <a:tblGrid>
                <a:gridCol w="832894"/>
                <a:gridCol w="832894"/>
              </a:tblGrid>
              <a:tr h="456257">
                <a:tc>
                  <a:txBody>
                    <a:bodyPr/>
                    <a:lstStyle/>
                    <a:p>
                      <a:pPr algn="ctr"/>
                      <a:r>
                        <a:rPr lang="en-US" sz="1050" b="1" dirty="0" smtClean="0"/>
                        <a:t>TN = 139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FN = 9</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818">
                <a:tc>
                  <a:txBody>
                    <a:bodyPr/>
                    <a:lstStyle/>
                    <a:p>
                      <a:pPr algn="ctr"/>
                      <a:r>
                        <a:rPr lang="en-US" sz="1050" b="1" dirty="0" smtClean="0"/>
                        <a:t>FP</a:t>
                      </a:r>
                      <a:r>
                        <a:rPr lang="en-US" sz="1050" b="1" baseline="0" dirty="0" smtClean="0"/>
                        <a:t> = 7</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TN = 145</a:t>
                      </a:r>
                      <a:endParaRPr lang="en-US"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5040086" y="2427514"/>
            <a:ext cx="3880297" cy="239485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08506" y="1182746"/>
            <a:ext cx="5391902" cy="1076475"/>
          </a:xfrm>
          <a:prstGeom prst="rect">
            <a:avLst/>
          </a:prstGeom>
        </p:spPr>
      </p:pic>
      <p:pic>
        <p:nvPicPr>
          <p:cNvPr id="6" name="Picture 5"/>
          <p:cNvPicPr>
            <a:picLocks noChangeAspect="1"/>
          </p:cNvPicPr>
          <p:nvPr/>
        </p:nvPicPr>
        <p:blipFill>
          <a:blip r:embed="rId4"/>
          <a:stretch>
            <a:fillRect/>
          </a:stretch>
        </p:blipFill>
        <p:spPr>
          <a:xfrm>
            <a:off x="308505" y="2427513"/>
            <a:ext cx="4219952" cy="2614139"/>
          </a:xfrm>
          <a:prstGeom prst="rect">
            <a:avLst/>
          </a:prstGeom>
          <a:ln>
            <a:solidFill>
              <a:schemeClr val="tx1"/>
            </a:solidFill>
          </a:ln>
        </p:spPr>
      </p:pic>
      <p:sp>
        <p:nvSpPr>
          <p:cNvPr id="12"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4146524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5500" y="560375"/>
            <a:ext cx="8520600" cy="4098600"/>
          </a:xfrm>
          <a:prstGeom prst="rect">
            <a:avLst/>
          </a:prstGeom>
        </p:spPr>
        <p:txBody>
          <a:bodyPr spcFirstLastPara="1" wrap="square" lIns="91425" tIns="91425" rIns="91425" bIns="91425" anchor="t" anchorCtr="0">
            <a:normAutofit/>
          </a:bodyPr>
          <a:lstStyle/>
          <a:p>
            <a:pPr marL="0" lvl="0" indent="53975" algn="l" rtl="0">
              <a:spcBef>
                <a:spcPts val="0"/>
              </a:spcBef>
              <a:spcAft>
                <a:spcPts val="0"/>
              </a:spcAft>
              <a:buClr>
                <a:schemeClr val="dk1"/>
              </a:buClr>
              <a:buSzPts val="1500"/>
              <a:buNone/>
            </a:pPr>
            <a:r>
              <a:rPr lang="en" sz="1500" dirty="0" smtClean="0">
                <a:solidFill>
                  <a:schemeClr val="dk1"/>
                </a:solidFill>
              </a:rPr>
              <a:t>d. Daftar </a:t>
            </a:r>
            <a:r>
              <a:rPr lang="en" sz="1500" b="1" i="1" dirty="0">
                <a:solidFill>
                  <a:schemeClr val="dk1"/>
                </a:solidFill>
              </a:rPr>
              <a:t>Feature Important</a:t>
            </a:r>
            <a:r>
              <a:rPr lang="en" sz="1500" i="1" dirty="0" smtClean="0">
                <a:solidFill>
                  <a:schemeClr val="dk1"/>
                </a:solidFill>
              </a:rPr>
              <a:t>.</a:t>
            </a:r>
            <a:endParaRPr sz="1500" i="1"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4" name="Rectangle 3"/>
          <p:cNvSpPr/>
          <p:nvPr/>
        </p:nvSpPr>
        <p:spPr>
          <a:xfrm>
            <a:off x="3400036" y="929686"/>
            <a:ext cx="2786340" cy="307777"/>
          </a:xfrm>
          <a:prstGeom prst="rect">
            <a:avLst/>
          </a:prstGeom>
        </p:spPr>
        <p:txBody>
          <a:bodyPr wrap="none">
            <a:spAutoFit/>
          </a:bodyPr>
          <a:lstStyle/>
          <a:p>
            <a:r>
              <a:rPr lang="en-US" b="1" dirty="0" smtClean="0">
                <a:solidFill>
                  <a:srgbClr val="212121"/>
                </a:solidFill>
                <a:latin typeface="Roboto" panose="020B0604020202020204" charset="0"/>
              </a:rPr>
              <a:t>Model </a:t>
            </a:r>
            <a:r>
              <a:rPr lang="en-US" b="1" dirty="0" err="1" smtClean="0">
                <a:solidFill>
                  <a:srgbClr val="212121"/>
                </a:solidFill>
                <a:latin typeface="Roboto" panose="020B0604020202020204" charset="0"/>
              </a:rPr>
              <a:t>Algoritma</a:t>
            </a:r>
            <a:r>
              <a:rPr lang="en-US" b="1" dirty="0" smtClean="0">
                <a:solidFill>
                  <a:srgbClr val="212121"/>
                </a:solidFill>
                <a:latin typeface="Roboto" panose="020B0604020202020204" charset="0"/>
              </a:rPr>
              <a:t> </a:t>
            </a:r>
            <a:r>
              <a:rPr lang="en-US" b="1" dirty="0" err="1" smtClean="0">
                <a:solidFill>
                  <a:srgbClr val="212121"/>
                </a:solidFill>
                <a:latin typeface="Roboto" panose="020B0604020202020204" charset="0"/>
              </a:rPr>
              <a:t>Decission</a:t>
            </a:r>
            <a:r>
              <a:rPr lang="en-US" b="1" dirty="0" smtClean="0">
                <a:solidFill>
                  <a:srgbClr val="212121"/>
                </a:solidFill>
                <a:latin typeface="Roboto" panose="020B0604020202020204" charset="0"/>
              </a:rPr>
              <a:t> Tree</a:t>
            </a:r>
            <a:endParaRPr lang="en-US" b="1" dirty="0">
              <a:solidFill>
                <a:srgbClr val="212121"/>
              </a:solidFill>
              <a:latin typeface="Roboto" panose="020B0604020202020204" charset="0"/>
            </a:endParaRPr>
          </a:p>
        </p:txBody>
      </p:sp>
      <p:sp>
        <p:nvSpPr>
          <p:cNvPr id="8" name="Rectangle 7"/>
          <p:cNvSpPr/>
          <p:nvPr/>
        </p:nvSpPr>
        <p:spPr>
          <a:xfrm>
            <a:off x="749358" y="4341463"/>
            <a:ext cx="3010761" cy="307777"/>
          </a:xfrm>
          <a:prstGeom prst="rect">
            <a:avLst/>
          </a:prstGeom>
        </p:spPr>
        <p:txBody>
          <a:bodyPr wrap="none">
            <a:spAutoFit/>
          </a:bodyPr>
          <a:lstStyle/>
          <a:p>
            <a:r>
              <a:rPr lang="en-US" b="1" dirty="0" err="1" smtClean="0">
                <a:solidFill>
                  <a:srgbClr val="212121"/>
                </a:solidFill>
                <a:latin typeface="Roboto" panose="020B0604020202020204" charset="0"/>
              </a:rPr>
              <a:t>Eksperimen</a:t>
            </a:r>
            <a:r>
              <a:rPr lang="en-US" b="1" dirty="0" smtClean="0">
                <a:solidFill>
                  <a:srgbClr val="212121"/>
                </a:solidFill>
                <a:latin typeface="Roboto" panose="020B0604020202020204" charset="0"/>
              </a:rPr>
              <a:t> 1 – </a:t>
            </a:r>
            <a:r>
              <a:rPr lang="en-US" b="1" dirty="0" err="1" smtClean="0">
                <a:solidFill>
                  <a:srgbClr val="212121"/>
                </a:solidFill>
                <a:latin typeface="Roboto" panose="020B0604020202020204" charset="0"/>
              </a:rPr>
              <a:t>Tanpa</a:t>
            </a:r>
            <a:r>
              <a:rPr lang="en-US" b="1" dirty="0" smtClean="0">
                <a:solidFill>
                  <a:srgbClr val="212121"/>
                </a:solidFill>
                <a:latin typeface="Roboto" panose="020B0604020202020204" charset="0"/>
              </a:rPr>
              <a:t> </a:t>
            </a:r>
            <a:r>
              <a:rPr lang="en-US" b="1" dirty="0" err="1" smtClean="0">
                <a:solidFill>
                  <a:srgbClr val="212121"/>
                </a:solidFill>
                <a:latin typeface="Roboto" panose="020B0604020202020204" charset="0"/>
              </a:rPr>
              <a:t>standarisasi</a:t>
            </a:r>
            <a:endParaRPr lang="en-US" b="1" dirty="0">
              <a:solidFill>
                <a:srgbClr val="212121"/>
              </a:solidFill>
              <a:latin typeface="Roboto" panose="020B0604020202020204" charset="0"/>
            </a:endParaRPr>
          </a:p>
        </p:txBody>
      </p:sp>
      <p:sp>
        <p:nvSpPr>
          <p:cNvPr id="11" name="Rectangle 10"/>
          <p:cNvSpPr/>
          <p:nvPr/>
        </p:nvSpPr>
        <p:spPr>
          <a:xfrm>
            <a:off x="5340919" y="4341463"/>
            <a:ext cx="3118161" cy="307777"/>
          </a:xfrm>
          <a:prstGeom prst="rect">
            <a:avLst/>
          </a:prstGeom>
        </p:spPr>
        <p:txBody>
          <a:bodyPr wrap="none">
            <a:spAutoFit/>
          </a:bodyPr>
          <a:lstStyle/>
          <a:p>
            <a:r>
              <a:rPr lang="en-US" b="1" dirty="0" err="1" smtClean="0">
                <a:solidFill>
                  <a:srgbClr val="212121"/>
                </a:solidFill>
                <a:latin typeface="Roboto" panose="020B0604020202020204" charset="0"/>
              </a:rPr>
              <a:t>Eksperimen</a:t>
            </a:r>
            <a:r>
              <a:rPr lang="en-US" b="1" dirty="0" smtClean="0">
                <a:solidFill>
                  <a:srgbClr val="212121"/>
                </a:solidFill>
                <a:latin typeface="Roboto" panose="020B0604020202020204" charset="0"/>
              </a:rPr>
              <a:t> 2 – </a:t>
            </a:r>
            <a:r>
              <a:rPr lang="en-US" b="1" dirty="0" err="1" smtClean="0">
                <a:solidFill>
                  <a:srgbClr val="212121"/>
                </a:solidFill>
                <a:latin typeface="Roboto" panose="020B0604020202020204" charset="0"/>
              </a:rPr>
              <a:t>Setelah</a:t>
            </a:r>
            <a:r>
              <a:rPr lang="en-US" b="1" dirty="0" smtClean="0">
                <a:solidFill>
                  <a:srgbClr val="212121"/>
                </a:solidFill>
                <a:latin typeface="Roboto" panose="020B0604020202020204" charset="0"/>
              </a:rPr>
              <a:t> </a:t>
            </a:r>
            <a:r>
              <a:rPr lang="en-US" b="1" dirty="0" err="1" smtClean="0">
                <a:solidFill>
                  <a:srgbClr val="212121"/>
                </a:solidFill>
                <a:latin typeface="Roboto" panose="020B0604020202020204" charset="0"/>
              </a:rPr>
              <a:t>standarisasi</a:t>
            </a:r>
            <a:endParaRPr lang="en-US" b="1" dirty="0">
              <a:solidFill>
                <a:srgbClr val="212121"/>
              </a:solidFill>
              <a:latin typeface="Roboto" panose="020B0604020202020204" charset="0"/>
            </a:endParaRPr>
          </a:p>
        </p:txBody>
      </p:sp>
      <p:pic>
        <p:nvPicPr>
          <p:cNvPr id="5" name="Picture 4"/>
          <p:cNvPicPr>
            <a:picLocks noChangeAspect="1"/>
          </p:cNvPicPr>
          <p:nvPr/>
        </p:nvPicPr>
        <p:blipFill>
          <a:blip r:embed="rId4"/>
          <a:stretch>
            <a:fillRect/>
          </a:stretch>
        </p:blipFill>
        <p:spPr>
          <a:xfrm>
            <a:off x="99948" y="1356056"/>
            <a:ext cx="4309579" cy="298540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4656000" y="1351188"/>
            <a:ext cx="4316608" cy="2990276"/>
          </a:xfrm>
          <a:prstGeom prst="rect">
            <a:avLst/>
          </a:prstGeom>
          <a:ln>
            <a:solidFill>
              <a:schemeClr val="tx1"/>
            </a:solidFill>
          </a:ln>
        </p:spPr>
      </p:pic>
    </p:spTree>
    <p:extLst>
      <p:ext uri="{BB962C8B-B14F-4D97-AF65-F5344CB8AC3E}">
        <p14:creationId xmlns:p14="http://schemas.microsoft.com/office/powerpoint/2010/main" val="1855493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5500" y="560375"/>
            <a:ext cx="8520600" cy="4098600"/>
          </a:xfrm>
          <a:prstGeom prst="rect">
            <a:avLst/>
          </a:prstGeom>
        </p:spPr>
        <p:txBody>
          <a:bodyPr spcFirstLastPara="1" wrap="square" lIns="91425" tIns="91425" rIns="91425" bIns="91425" anchor="t" anchorCtr="0">
            <a:normAutofit/>
          </a:bodyPr>
          <a:lstStyle/>
          <a:p>
            <a:pPr marL="0" lvl="0" indent="53975" algn="l" rtl="0">
              <a:spcBef>
                <a:spcPts val="0"/>
              </a:spcBef>
              <a:spcAft>
                <a:spcPts val="0"/>
              </a:spcAft>
              <a:buClr>
                <a:schemeClr val="dk1"/>
              </a:buClr>
              <a:buSzPts val="1500"/>
              <a:buNone/>
            </a:pPr>
            <a:r>
              <a:rPr lang="en" sz="1500" dirty="0" smtClean="0">
                <a:solidFill>
                  <a:schemeClr val="dk1"/>
                </a:solidFill>
              </a:rPr>
              <a:t>d. Daftar </a:t>
            </a:r>
            <a:r>
              <a:rPr lang="en" sz="1500" b="1" i="1" dirty="0">
                <a:solidFill>
                  <a:schemeClr val="dk1"/>
                </a:solidFill>
              </a:rPr>
              <a:t>Feature Important</a:t>
            </a:r>
            <a:r>
              <a:rPr lang="en" sz="1500" i="1" dirty="0" smtClean="0">
                <a:solidFill>
                  <a:schemeClr val="dk1"/>
                </a:solidFill>
              </a:rPr>
              <a:t>.</a:t>
            </a:r>
            <a:endParaRPr sz="1500" i="1" dirty="0">
              <a:solidFill>
                <a:schemeClr val="dk1"/>
              </a:solidFill>
            </a:endParaRPr>
          </a:p>
        </p:txBody>
      </p:sp>
      <p:pic>
        <p:nvPicPr>
          <p:cNvPr id="3" name="Picture 2"/>
          <p:cNvPicPr>
            <a:picLocks noChangeAspect="1"/>
          </p:cNvPicPr>
          <p:nvPr/>
        </p:nvPicPr>
        <p:blipFill>
          <a:blip r:embed="rId3"/>
          <a:stretch>
            <a:fillRect/>
          </a:stretch>
        </p:blipFill>
        <p:spPr>
          <a:xfrm>
            <a:off x="21379" y="1237463"/>
            <a:ext cx="4466721" cy="3094265"/>
          </a:xfrm>
          <a:prstGeom prst="rect">
            <a:avLst/>
          </a:prstGeom>
          <a:ln>
            <a:solidFill>
              <a:schemeClr val="tx1"/>
            </a:solidFill>
          </a:ln>
        </p:spPr>
      </p:pic>
      <p:sp>
        <p:nvSpPr>
          <p:cNvPr id="4" name="Rectangle 3"/>
          <p:cNvSpPr/>
          <p:nvPr/>
        </p:nvSpPr>
        <p:spPr>
          <a:xfrm>
            <a:off x="3400036" y="929686"/>
            <a:ext cx="2807179" cy="307777"/>
          </a:xfrm>
          <a:prstGeom prst="rect">
            <a:avLst/>
          </a:prstGeom>
        </p:spPr>
        <p:txBody>
          <a:bodyPr wrap="none">
            <a:spAutoFit/>
          </a:bodyPr>
          <a:lstStyle/>
          <a:p>
            <a:r>
              <a:rPr lang="en-US" b="1" dirty="0" smtClean="0">
                <a:solidFill>
                  <a:srgbClr val="212121"/>
                </a:solidFill>
                <a:latin typeface="Roboto" panose="020B0604020202020204" charset="0"/>
              </a:rPr>
              <a:t>Model </a:t>
            </a:r>
            <a:r>
              <a:rPr lang="en-US" b="1" dirty="0" err="1" smtClean="0">
                <a:solidFill>
                  <a:srgbClr val="212121"/>
                </a:solidFill>
                <a:latin typeface="Roboto" panose="020B0604020202020204" charset="0"/>
              </a:rPr>
              <a:t>Algoritma</a:t>
            </a:r>
            <a:r>
              <a:rPr lang="en-US" b="1" dirty="0" smtClean="0">
                <a:solidFill>
                  <a:srgbClr val="212121"/>
                </a:solidFill>
                <a:latin typeface="Roboto" panose="020B0604020202020204" charset="0"/>
              </a:rPr>
              <a:t> Random </a:t>
            </a:r>
            <a:r>
              <a:rPr lang="en-US" b="1" dirty="0">
                <a:solidFill>
                  <a:srgbClr val="212121"/>
                </a:solidFill>
                <a:latin typeface="Roboto" panose="020B0604020202020204" charset="0"/>
              </a:rPr>
              <a:t>Forest</a:t>
            </a:r>
          </a:p>
        </p:txBody>
      </p:sp>
      <p:sp>
        <p:nvSpPr>
          <p:cNvPr id="8" name="Rectangle 7"/>
          <p:cNvSpPr/>
          <p:nvPr/>
        </p:nvSpPr>
        <p:spPr>
          <a:xfrm>
            <a:off x="749358" y="4341463"/>
            <a:ext cx="3010761" cy="307777"/>
          </a:xfrm>
          <a:prstGeom prst="rect">
            <a:avLst/>
          </a:prstGeom>
        </p:spPr>
        <p:txBody>
          <a:bodyPr wrap="none">
            <a:spAutoFit/>
          </a:bodyPr>
          <a:lstStyle/>
          <a:p>
            <a:r>
              <a:rPr lang="en-US" b="1" dirty="0" err="1" smtClean="0">
                <a:solidFill>
                  <a:srgbClr val="212121"/>
                </a:solidFill>
                <a:latin typeface="Roboto" panose="020B0604020202020204" charset="0"/>
              </a:rPr>
              <a:t>Eksperimen</a:t>
            </a:r>
            <a:r>
              <a:rPr lang="en-US" b="1" dirty="0" smtClean="0">
                <a:solidFill>
                  <a:srgbClr val="212121"/>
                </a:solidFill>
                <a:latin typeface="Roboto" panose="020B0604020202020204" charset="0"/>
              </a:rPr>
              <a:t> 1 – </a:t>
            </a:r>
            <a:r>
              <a:rPr lang="en-US" b="1" dirty="0" err="1" smtClean="0">
                <a:solidFill>
                  <a:srgbClr val="212121"/>
                </a:solidFill>
                <a:latin typeface="Roboto" panose="020B0604020202020204" charset="0"/>
              </a:rPr>
              <a:t>Tanpa</a:t>
            </a:r>
            <a:r>
              <a:rPr lang="en-US" b="1" dirty="0" smtClean="0">
                <a:solidFill>
                  <a:srgbClr val="212121"/>
                </a:solidFill>
                <a:latin typeface="Roboto" panose="020B0604020202020204" charset="0"/>
              </a:rPr>
              <a:t> </a:t>
            </a:r>
            <a:r>
              <a:rPr lang="en-US" b="1" dirty="0" err="1" smtClean="0">
                <a:solidFill>
                  <a:srgbClr val="212121"/>
                </a:solidFill>
                <a:latin typeface="Roboto" panose="020B0604020202020204" charset="0"/>
              </a:rPr>
              <a:t>standarisasi</a:t>
            </a:r>
            <a:endParaRPr lang="en-US" b="1" dirty="0">
              <a:solidFill>
                <a:srgbClr val="212121"/>
              </a:solidFill>
              <a:latin typeface="Roboto" panose="020B0604020202020204" charset="0"/>
            </a:endParaRPr>
          </a:p>
        </p:txBody>
      </p:sp>
      <p:pic>
        <p:nvPicPr>
          <p:cNvPr id="6" name="Picture 5"/>
          <p:cNvPicPr>
            <a:picLocks noChangeAspect="1"/>
          </p:cNvPicPr>
          <p:nvPr/>
        </p:nvPicPr>
        <p:blipFill>
          <a:blip r:embed="rId4"/>
          <a:stretch>
            <a:fillRect/>
          </a:stretch>
        </p:blipFill>
        <p:spPr>
          <a:xfrm>
            <a:off x="4604637" y="1237463"/>
            <a:ext cx="4466721" cy="3094265"/>
          </a:xfrm>
          <a:prstGeom prst="rect">
            <a:avLst/>
          </a:prstGeom>
          <a:ln>
            <a:solidFill>
              <a:schemeClr val="tx1"/>
            </a:solidFill>
          </a:ln>
        </p:spPr>
      </p:pic>
      <p:sp>
        <p:nvSpPr>
          <p:cNvPr id="11" name="Rectangle 10"/>
          <p:cNvSpPr/>
          <p:nvPr/>
        </p:nvSpPr>
        <p:spPr>
          <a:xfrm>
            <a:off x="5340919" y="4341463"/>
            <a:ext cx="3118161" cy="307777"/>
          </a:xfrm>
          <a:prstGeom prst="rect">
            <a:avLst/>
          </a:prstGeom>
        </p:spPr>
        <p:txBody>
          <a:bodyPr wrap="none">
            <a:spAutoFit/>
          </a:bodyPr>
          <a:lstStyle/>
          <a:p>
            <a:r>
              <a:rPr lang="en-US" b="1" dirty="0" err="1" smtClean="0">
                <a:solidFill>
                  <a:srgbClr val="212121"/>
                </a:solidFill>
                <a:latin typeface="Roboto" panose="020B0604020202020204" charset="0"/>
              </a:rPr>
              <a:t>Eksperimen</a:t>
            </a:r>
            <a:r>
              <a:rPr lang="en-US" b="1" dirty="0" smtClean="0">
                <a:solidFill>
                  <a:srgbClr val="212121"/>
                </a:solidFill>
                <a:latin typeface="Roboto" panose="020B0604020202020204" charset="0"/>
              </a:rPr>
              <a:t> 2 – </a:t>
            </a:r>
            <a:r>
              <a:rPr lang="en-US" b="1" dirty="0" err="1" smtClean="0">
                <a:solidFill>
                  <a:srgbClr val="212121"/>
                </a:solidFill>
                <a:latin typeface="Roboto" panose="020B0604020202020204" charset="0"/>
              </a:rPr>
              <a:t>Setelah</a:t>
            </a:r>
            <a:r>
              <a:rPr lang="en-US" b="1" dirty="0" smtClean="0">
                <a:solidFill>
                  <a:srgbClr val="212121"/>
                </a:solidFill>
                <a:latin typeface="Roboto" panose="020B0604020202020204" charset="0"/>
              </a:rPr>
              <a:t> </a:t>
            </a:r>
            <a:r>
              <a:rPr lang="en-US" b="1" dirty="0" err="1" smtClean="0">
                <a:solidFill>
                  <a:srgbClr val="212121"/>
                </a:solidFill>
                <a:latin typeface="Roboto" panose="020B0604020202020204" charset="0"/>
              </a:rPr>
              <a:t>standarisasi</a:t>
            </a:r>
            <a:endParaRPr lang="en-US" b="1" dirty="0">
              <a:solidFill>
                <a:srgbClr val="212121"/>
              </a:solidFill>
              <a:latin typeface="Roboto" panose="020B0604020202020204" charset="0"/>
            </a:endParaRPr>
          </a:p>
        </p:txBody>
      </p:sp>
      <p:sp>
        <p:nvSpPr>
          <p:cNvPr id="12"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4103651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74170" y="560375"/>
            <a:ext cx="8658129" cy="4362000"/>
          </a:xfrm>
          <a:prstGeom prst="rect">
            <a:avLst/>
          </a:prstGeom>
        </p:spPr>
        <p:txBody>
          <a:bodyPr spcFirstLastPara="1" wrap="square" lIns="91425" tIns="91425" rIns="91425" bIns="91425" anchor="t" anchorCtr="0">
            <a:normAutofit fontScale="92500" lnSpcReduction="20000"/>
          </a:bodyPr>
          <a:lstStyle/>
          <a:p>
            <a:pPr marL="133350" lvl="0" indent="0" algn="l" rtl="0">
              <a:spcBef>
                <a:spcPts val="1200"/>
              </a:spcBef>
              <a:spcAft>
                <a:spcPts val="0"/>
              </a:spcAft>
              <a:buClr>
                <a:schemeClr val="dk1"/>
              </a:buClr>
              <a:buSzPts val="1500"/>
              <a:buNone/>
            </a:pPr>
            <a:r>
              <a:rPr lang="en" sz="1500" b="1" dirty="0" smtClean="0">
                <a:solidFill>
                  <a:schemeClr val="dk1"/>
                </a:solidFill>
              </a:rPr>
              <a:t>Hasil Interpretasi dari Model</a:t>
            </a:r>
          </a:p>
          <a:p>
            <a:pPr marL="403225" lvl="0" indent="-269875" algn="just" rtl="0">
              <a:spcBef>
                <a:spcPts val="1200"/>
              </a:spcBef>
              <a:spcAft>
                <a:spcPts val="0"/>
              </a:spcAft>
              <a:buClr>
                <a:schemeClr val="dk1"/>
              </a:buClr>
              <a:buSzPts val="1500"/>
              <a:buChar char="●"/>
            </a:pPr>
            <a:r>
              <a:rPr lang="en" sz="1500" dirty="0" smtClean="0">
                <a:solidFill>
                  <a:schemeClr val="dk1"/>
                </a:solidFill>
              </a:rPr>
              <a:t>Dalam evaluasi Machine Learning, Metric yang digunakan adalah </a:t>
            </a:r>
            <a:r>
              <a:rPr lang="en" sz="1500" b="1" i="1" dirty="0" smtClean="0">
                <a:solidFill>
                  <a:schemeClr val="dk1"/>
                </a:solidFill>
              </a:rPr>
              <a:t>“Presisi”. </a:t>
            </a:r>
            <a:r>
              <a:rPr lang="en" sz="1500" dirty="0" smtClean="0">
                <a:solidFill>
                  <a:schemeClr val="dk1"/>
                </a:solidFill>
              </a:rPr>
              <a:t>Ketika dilakukan penayangan iklan, jumlah tayang berkaitan dengan cost yang akan kita bayarkan ke pihak penyedia layanan. Kita ingin mengoptimasi customer yang akan mengklik iklan kita. Dalam hal ini, pengukuran presisi dimaksudkan untuk menhurangi parameter </a:t>
            </a:r>
            <a:r>
              <a:rPr lang="en" sz="1500" b="1" i="1" dirty="0" smtClean="0">
                <a:solidFill>
                  <a:schemeClr val="dk1"/>
                </a:solidFill>
              </a:rPr>
              <a:t>False Positive </a:t>
            </a:r>
            <a:r>
              <a:rPr lang="en" sz="1500" dirty="0" smtClean="0">
                <a:solidFill>
                  <a:schemeClr val="dk1"/>
                </a:solidFill>
              </a:rPr>
              <a:t>atau keadaan ketika kita memprediksi bahwa customer akan mengklik iklan tersebut, akan tetapi ternyata tidak. Kita menginginkan jumlah False Positive ini sekecil mungkin sehingga cost yang kita gunakan untuk tayangan iklan lebih optimal. </a:t>
            </a:r>
            <a:endParaRPr lang="en" sz="1500" dirty="0">
              <a:solidFill>
                <a:schemeClr val="dk1"/>
              </a:solidFill>
            </a:endParaRPr>
          </a:p>
          <a:p>
            <a:pPr marL="403225" lvl="0" indent="-269875" algn="just" rtl="0">
              <a:spcBef>
                <a:spcPts val="1200"/>
              </a:spcBef>
              <a:spcAft>
                <a:spcPts val="0"/>
              </a:spcAft>
              <a:buClr>
                <a:schemeClr val="dk1"/>
              </a:buClr>
              <a:buSzPts val="1500"/>
              <a:buChar char="●"/>
            </a:pPr>
            <a:r>
              <a:rPr lang="en" sz="1500" dirty="0" smtClean="0">
                <a:solidFill>
                  <a:schemeClr val="dk1"/>
                </a:solidFill>
              </a:rPr>
              <a:t>Berdasarkan hasil eksperimen 1 (Tanpa standarisasi) dengan eksperimen 2 (Setelah standarisasi), hasil evaluasi metric pada algoritma </a:t>
            </a:r>
            <a:r>
              <a:rPr lang="en" sz="1500" b="1" dirty="0" smtClean="0">
                <a:solidFill>
                  <a:schemeClr val="dk1"/>
                </a:solidFill>
              </a:rPr>
              <a:t>K-Nearest Neighbour </a:t>
            </a:r>
            <a:r>
              <a:rPr lang="en" sz="1500" dirty="0" smtClean="0">
                <a:solidFill>
                  <a:schemeClr val="dk1"/>
                </a:solidFill>
              </a:rPr>
              <a:t>sangat berbeda signifikan. Hasil yang lebih baik diperoleh ketika model sudah distandarisasi dan dilakukan tuning hyperparameter (presisi = 0.99). Hal ini disebabkan ketika data tidak distandarisasi, ada nilai yang dominan pada suatu fitur sehinga algoritma tidak dapat memperlakukan fitur lain dalam pemodelan, skala yang berbeda akan mempersulit interpretasi model ML (dalam kasus ini model algoritma KNN). Sedangkan model Random Forest, Decission Tree and XGBOOST tidak memiliki perbedaan yang signifikan dalam skor evaluasinya, akan tetapi hal ini karena data yang dimodelkan masih simpel, kasus yang berbeda akan terjadi jika jumlah data lebih banyak dan fitur yg berkorelasi sedikit dan korelasinya sedikit. </a:t>
            </a:r>
          </a:p>
        </p:txBody>
      </p:sp>
      <p:sp>
        <p:nvSpPr>
          <p:cNvPr id="5"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823252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24614" y="652217"/>
            <a:ext cx="8520600" cy="3984875"/>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Tampilkan </a:t>
            </a:r>
            <a:r>
              <a:rPr lang="en" sz="1500" b="1" i="1" dirty="0">
                <a:solidFill>
                  <a:schemeClr val="dk1"/>
                </a:solidFill>
              </a:rPr>
              <a:t>Feature Important</a:t>
            </a:r>
            <a:r>
              <a:rPr lang="en" sz="1500" dirty="0">
                <a:solidFill>
                  <a:schemeClr val="dk1"/>
                </a:solidFill>
              </a:rPr>
              <a:t> dari hasil model machine </a:t>
            </a:r>
            <a:r>
              <a:rPr lang="en" sz="1500" dirty="0" smtClean="0">
                <a:solidFill>
                  <a:schemeClr val="dk1"/>
                </a:solidFill>
              </a:rPr>
              <a:t>learning</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p:cNvPicPr>
            <a:picLocks noChangeAspect="1"/>
          </p:cNvPicPr>
          <p:nvPr/>
        </p:nvPicPr>
        <p:blipFill>
          <a:blip r:embed="rId3"/>
          <a:stretch>
            <a:fillRect/>
          </a:stretch>
        </p:blipFill>
        <p:spPr>
          <a:xfrm>
            <a:off x="97975" y="1203321"/>
            <a:ext cx="2928256" cy="2028513"/>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3132367" y="1203320"/>
            <a:ext cx="2928257" cy="2028513"/>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6166760" y="1203320"/>
            <a:ext cx="2887436" cy="2000235"/>
          </a:xfrm>
          <a:prstGeom prst="rect">
            <a:avLst/>
          </a:prstGeom>
          <a:ln>
            <a:solidFill>
              <a:schemeClr val="tx1"/>
            </a:solidFill>
          </a:ln>
        </p:spPr>
      </p:pic>
      <p:sp>
        <p:nvSpPr>
          <p:cNvPr id="8" name="Rectangle 7"/>
          <p:cNvSpPr/>
          <p:nvPr/>
        </p:nvSpPr>
        <p:spPr>
          <a:xfrm>
            <a:off x="7110982" y="3361536"/>
            <a:ext cx="998991"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chemeClr val="tx1"/>
                </a:solidFill>
                <a:latin typeface="Roboto" panose="020B0604020202020204" charset="0"/>
              </a:rPr>
              <a:t>XGBOOST</a:t>
            </a:r>
          </a:p>
        </p:txBody>
      </p:sp>
      <p:sp>
        <p:nvSpPr>
          <p:cNvPr id="12" name="Rectangle 11"/>
          <p:cNvSpPr/>
          <p:nvPr/>
        </p:nvSpPr>
        <p:spPr>
          <a:xfrm>
            <a:off x="3948914" y="3361537"/>
            <a:ext cx="1414170"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smtClean="0">
                <a:solidFill>
                  <a:schemeClr val="tx1"/>
                </a:solidFill>
                <a:latin typeface="Roboto" panose="020B0604020202020204" charset="0"/>
              </a:rPr>
              <a:t>Random Forest</a:t>
            </a:r>
            <a:endParaRPr lang="en-US" b="1" dirty="0">
              <a:solidFill>
                <a:schemeClr val="tx1"/>
              </a:solidFill>
              <a:latin typeface="Roboto" panose="020B0604020202020204" charset="0"/>
            </a:endParaRPr>
          </a:p>
        </p:txBody>
      </p:sp>
      <p:sp>
        <p:nvSpPr>
          <p:cNvPr id="13" name="Rectangle 12"/>
          <p:cNvSpPr/>
          <p:nvPr/>
        </p:nvSpPr>
        <p:spPr>
          <a:xfrm>
            <a:off x="1062607" y="3361537"/>
            <a:ext cx="1393330"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err="1" smtClean="0">
                <a:solidFill>
                  <a:schemeClr val="tx1"/>
                </a:solidFill>
                <a:latin typeface="Roboto" panose="020B0604020202020204" charset="0"/>
              </a:rPr>
              <a:t>Decission</a:t>
            </a:r>
            <a:r>
              <a:rPr lang="en-US" b="1" dirty="0" smtClean="0">
                <a:solidFill>
                  <a:schemeClr val="tx1"/>
                </a:solidFill>
                <a:latin typeface="Roboto" panose="020B0604020202020204" charset="0"/>
              </a:rPr>
              <a:t> Tree</a:t>
            </a:r>
            <a:endParaRPr lang="en-US" b="1" dirty="0">
              <a:solidFill>
                <a:schemeClr val="tx1"/>
              </a:solidFill>
              <a:latin typeface="Roboto" panose="020B0604020202020204" charset="0"/>
            </a:endParaRPr>
          </a:p>
        </p:txBody>
      </p:sp>
      <p:sp>
        <p:nvSpPr>
          <p:cNvPr id="14" name="Rectangle 13"/>
          <p:cNvSpPr/>
          <p:nvPr/>
        </p:nvSpPr>
        <p:spPr>
          <a:xfrm>
            <a:off x="3549767" y="3920311"/>
            <a:ext cx="2212465" cy="73866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chemeClr val="tx1"/>
                </a:solidFill>
                <a:latin typeface="Roboto" panose="020B0604020202020204" charset="0"/>
              </a:rPr>
              <a:t>2</a:t>
            </a:r>
            <a:r>
              <a:rPr lang="en-US" b="1" dirty="0" smtClean="0">
                <a:solidFill>
                  <a:schemeClr val="tx1"/>
                </a:solidFill>
                <a:latin typeface="Roboto" panose="020B0604020202020204" charset="0"/>
              </a:rPr>
              <a:t> </a:t>
            </a:r>
            <a:r>
              <a:rPr lang="en-US" b="1" dirty="0" err="1" smtClean="0">
                <a:solidFill>
                  <a:schemeClr val="tx1"/>
                </a:solidFill>
                <a:latin typeface="Roboto" panose="020B0604020202020204" charset="0"/>
              </a:rPr>
              <a:t>Fitur</a:t>
            </a:r>
            <a:r>
              <a:rPr lang="en-US" b="1" dirty="0" smtClean="0">
                <a:solidFill>
                  <a:schemeClr val="tx1"/>
                </a:solidFill>
                <a:latin typeface="Roboto" panose="020B0604020202020204" charset="0"/>
              </a:rPr>
              <a:t> </a:t>
            </a:r>
            <a:r>
              <a:rPr lang="en-US" b="1" dirty="0" err="1" smtClean="0">
                <a:solidFill>
                  <a:schemeClr val="tx1"/>
                </a:solidFill>
                <a:latin typeface="Roboto" panose="020B0604020202020204" charset="0"/>
              </a:rPr>
              <a:t>teratas</a:t>
            </a:r>
            <a:r>
              <a:rPr lang="en-US" b="1" dirty="0" smtClean="0">
                <a:solidFill>
                  <a:schemeClr val="tx1"/>
                </a:solidFill>
                <a:latin typeface="Roboto" panose="020B0604020202020204" charset="0"/>
              </a:rPr>
              <a:t> :</a:t>
            </a:r>
          </a:p>
          <a:p>
            <a:pPr marL="174625" indent="-174625">
              <a:buFontTx/>
              <a:buChar char="-"/>
            </a:pPr>
            <a:r>
              <a:rPr lang="en-US" dirty="0" smtClean="0"/>
              <a:t>Daily </a:t>
            </a:r>
            <a:r>
              <a:rPr lang="en-US" dirty="0"/>
              <a:t>internet </a:t>
            </a:r>
            <a:r>
              <a:rPr lang="en-US" dirty="0" smtClean="0"/>
              <a:t>usage</a:t>
            </a:r>
          </a:p>
          <a:p>
            <a:pPr marL="174625" indent="-174625">
              <a:buFontTx/>
              <a:buChar char="-"/>
            </a:pPr>
            <a:r>
              <a:rPr lang="en-US" dirty="0" smtClean="0"/>
              <a:t>Daily </a:t>
            </a:r>
            <a:r>
              <a:rPr lang="en-US" dirty="0"/>
              <a:t>time spent on </a:t>
            </a:r>
            <a:r>
              <a:rPr lang="en-US" dirty="0" smtClean="0"/>
              <a:t>site</a:t>
            </a:r>
            <a:endParaRPr lang="en-US" dirty="0"/>
          </a:p>
        </p:txBody>
      </p:sp>
    </p:spTree>
    <p:extLst>
      <p:ext uri="{BB962C8B-B14F-4D97-AF65-F5344CB8AC3E}">
        <p14:creationId xmlns:p14="http://schemas.microsoft.com/office/powerpoint/2010/main" val="2445557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381000"/>
            <a:ext cx="8520600" cy="4277975"/>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Tulislah</a:t>
            </a:r>
            <a:r>
              <a:rPr lang="en" sz="1500" b="1" dirty="0" smtClean="0">
                <a:solidFill>
                  <a:schemeClr val="dk1"/>
                </a:solidFill>
              </a:rPr>
              <a:t> </a:t>
            </a:r>
            <a:r>
              <a:rPr lang="en" sz="1500" b="1" dirty="0">
                <a:solidFill>
                  <a:schemeClr val="dk1"/>
                </a:solidFill>
              </a:rPr>
              <a:t>rekomendasi bisnis</a:t>
            </a:r>
            <a:r>
              <a:rPr lang="en" sz="1500" dirty="0">
                <a:solidFill>
                  <a:schemeClr val="dk1"/>
                </a:solidFill>
              </a:rPr>
              <a:t> berdasarkan EDA dan Feature </a:t>
            </a:r>
            <a:r>
              <a:rPr lang="en" sz="1500" dirty="0" smtClean="0">
                <a:solidFill>
                  <a:schemeClr val="dk1"/>
                </a:solidFill>
              </a:rPr>
              <a:t>Important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3" name="Rectangle 2"/>
          <p:cNvSpPr/>
          <p:nvPr/>
        </p:nvSpPr>
        <p:spPr>
          <a:xfrm>
            <a:off x="542975" y="980948"/>
            <a:ext cx="4854214" cy="307777"/>
          </a:xfrm>
          <a:prstGeom prst="rect">
            <a:avLst/>
          </a:prstGeom>
        </p:spPr>
        <p:txBody>
          <a:bodyPr wrap="none">
            <a:spAutoFit/>
          </a:bodyPr>
          <a:lstStyle/>
          <a:p>
            <a:r>
              <a:rPr lang="en-US" b="1" dirty="0" err="1"/>
              <a:t>Hubungan</a:t>
            </a:r>
            <a:r>
              <a:rPr lang="en-US" b="1" dirty="0"/>
              <a:t> Daily Internet Usage </a:t>
            </a:r>
            <a:r>
              <a:rPr lang="en-US" b="1" dirty="0" err="1"/>
              <a:t>dengan</a:t>
            </a:r>
            <a:r>
              <a:rPr lang="en-US" b="1" dirty="0"/>
              <a:t> </a:t>
            </a:r>
            <a:r>
              <a:rPr lang="en-US" b="1" dirty="0" err="1"/>
              <a:t>jumlah</a:t>
            </a:r>
            <a:r>
              <a:rPr lang="en-US" b="1" dirty="0"/>
              <a:t> </a:t>
            </a:r>
            <a:r>
              <a:rPr lang="en-US" b="1" dirty="0" err="1"/>
              <a:t>klik</a:t>
            </a:r>
            <a:r>
              <a:rPr lang="en-US" b="1" dirty="0"/>
              <a:t> ads</a:t>
            </a:r>
          </a:p>
        </p:txBody>
      </p:sp>
      <p:pic>
        <p:nvPicPr>
          <p:cNvPr id="7" name="Picture 6"/>
          <p:cNvPicPr>
            <a:picLocks noChangeAspect="1"/>
          </p:cNvPicPr>
          <p:nvPr/>
        </p:nvPicPr>
        <p:blipFill>
          <a:blip r:embed="rId3"/>
          <a:stretch>
            <a:fillRect/>
          </a:stretch>
        </p:blipFill>
        <p:spPr>
          <a:xfrm>
            <a:off x="660161" y="1372618"/>
            <a:ext cx="4619842" cy="3400082"/>
          </a:xfrm>
          <a:prstGeom prst="rect">
            <a:avLst/>
          </a:prstGeom>
          <a:ln>
            <a:solidFill>
              <a:schemeClr val="tx1"/>
            </a:solidFill>
          </a:ln>
        </p:spPr>
      </p:pic>
      <p:sp>
        <p:nvSpPr>
          <p:cNvPr id="8" name="Rectangle 7"/>
          <p:cNvSpPr/>
          <p:nvPr/>
        </p:nvSpPr>
        <p:spPr>
          <a:xfrm>
            <a:off x="5551714" y="1372618"/>
            <a:ext cx="3472543" cy="2872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just"/>
            <a:r>
              <a:rPr lang="en-US" sz="1200" dirty="0" err="1">
                <a:solidFill>
                  <a:schemeClr val="tx1"/>
                </a:solidFill>
              </a:rPr>
              <a:t>Perilaku</a:t>
            </a:r>
            <a:r>
              <a:rPr lang="en-US" sz="1200" dirty="0">
                <a:solidFill>
                  <a:schemeClr val="tx1"/>
                </a:solidFill>
              </a:rPr>
              <a:t> Clicked Ad (</a:t>
            </a:r>
            <a:r>
              <a:rPr lang="en-US" sz="1200" dirty="0" err="1">
                <a:solidFill>
                  <a:schemeClr val="tx1"/>
                </a:solidFill>
              </a:rPr>
              <a:t>klik</a:t>
            </a:r>
            <a:r>
              <a:rPr lang="en-US" sz="1200" dirty="0">
                <a:solidFill>
                  <a:schemeClr val="tx1"/>
                </a:solidFill>
              </a:rPr>
              <a:t> </a:t>
            </a:r>
            <a:r>
              <a:rPr lang="en-US" sz="1200" dirty="0" err="1">
                <a:solidFill>
                  <a:schemeClr val="tx1"/>
                </a:solidFill>
              </a:rPr>
              <a:t>Iklan</a:t>
            </a:r>
            <a:r>
              <a:rPr lang="en-US" sz="1200" dirty="0">
                <a:solidFill>
                  <a:schemeClr val="tx1"/>
                </a:solidFill>
              </a:rPr>
              <a:t>) </a:t>
            </a:r>
            <a:r>
              <a:rPr lang="en-US" sz="1200" dirty="0" err="1">
                <a:solidFill>
                  <a:schemeClr val="tx1"/>
                </a:solidFill>
              </a:rPr>
              <a:t>cenderung</a:t>
            </a:r>
            <a:r>
              <a:rPr lang="en-US" sz="1200" dirty="0">
                <a:solidFill>
                  <a:schemeClr val="tx1"/>
                </a:solidFill>
              </a:rPr>
              <a:t> </a:t>
            </a:r>
            <a:r>
              <a:rPr lang="en-US" sz="1200" dirty="0" err="1">
                <a:solidFill>
                  <a:schemeClr val="tx1"/>
                </a:solidFill>
              </a:rPr>
              <a:t>dilakukan</a:t>
            </a:r>
            <a:r>
              <a:rPr lang="en-US" sz="1200" dirty="0">
                <a:solidFill>
                  <a:schemeClr val="tx1"/>
                </a:solidFill>
              </a:rPr>
              <a:t> </a:t>
            </a:r>
            <a:r>
              <a:rPr lang="en-US" sz="1200" dirty="0" err="1">
                <a:solidFill>
                  <a:schemeClr val="tx1"/>
                </a:solidFill>
              </a:rPr>
              <a:t>oleh</a:t>
            </a:r>
            <a:r>
              <a:rPr lang="en-US" sz="1200" dirty="0">
                <a:solidFill>
                  <a:schemeClr val="tx1"/>
                </a:solidFill>
              </a:rPr>
              <a:t> customer </a:t>
            </a:r>
            <a:r>
              <a:rPr lang="en-US" sz="1200" dirty="0" err="1">
                <a:solidFill>
                  <a:schemeClr val="tx1"/>
                </a:solidFill>
              </a:rPr>
              <a:t>dengan</a:t>
            </a:r>
            <a:r>
              <a:rPr lang="en-US" sz="1200" dirty="0">
                <a:solidFill>
                  <a:schemeClr val="tx1"/>
                </a:solidFill>
              </a:rPr>
              <a:t> Daily internet usage yang </a:t>
            </a:r>
            <a:r>
              <a:rPr lang="en-US" sz="1200" dirty="0" err="1">
                <a:solidFill>
                  <a:schemeClr val="tx1"/>
                </a:solidFill>
              </a:rPr>
              <a:t>lebih</a:t>
            </a:r>
            <a:r>
              <a:rPr lang="en-US" sz="1200" dirty="0">
                <a:solidFill>
                  <a:schemeClr val="tx1"/>
                </a:solidFill>
              </a:rPr>
              <a:t> </a:t>
            </a:r>
            <a:r>
              <a:rPr lang="en-US" sz="1200" dirty="0" err="1">
                <a:solidFill>
                  <a:schemeClr val="tx1"/>
                </a:solidFill>
              </a:rPr>
              <a:t>kecil</a:t>
            </a:r>
            <a:r>
              <a:rPr lang="en-US" sz="1200" dirty="0">
                <a:solidFill>
                  <a:schemeClr val="tx1"/>
                </a:solidFill>
              </a:rPr>
              <a:t>. </a:t>
            </a:r>
            <a:r>
              <a:rPr lang="en-US" sz="1200" dirty="0" err="1">
                <a:solidFill>
                  <a:schemeClr val="tx1"/>
                </a:solidFill>
              </a:rPr>
              <a:t>Jumlah</a:t>
            </a:r>
            <a:r>
              <a:rPr lang="en-US" sz="1200" dirty="0">
                <a:solidFill>
                  <a:schemeClr val="tx1"/>
                </a:solidFill>
              </a:rPr>
              <a:t> yang </a:t>
            </a:r>
            <a:r>
              <a:rPr lang="en-US" sz="1200" dirty="0" err="1">
                <a:solidFill>
                  <a:schemeClr val="tx1"/>
                </a:solidFill>
              </a:rPr>
              <a:t>meng-klik</a:t>
            </a:r>
            <a:r>
              <a:rPr lang="en-US" sz="1200" dirty="0">
                <a:solidFill>
                  <a:schemeClr val="tx1"/>
                </a:solidFill>
              </a:rPr>
              <a:t> </a:t>
            </a:r>
            <a:r>
              <a:rPr lang="en-US" sz="1200" dirty="0" err="1">
                <a:solidFill>
                  <a:schemeClr val="tx1"/>
                </a:solidFill>
              </a:rPr>
              <a:t>semakin</a:t>
            </a:r>
            <a:r>
              <a:rPr lang="en-US" sz="1200" dirty="0">
                <a:solidFill>
                  <a:schemeClr val="tx1"/>
                </a:solidFill>
              </a:rPr>
              <a:t> </a:t>
            </a:r>
            <a:r>
              <a:rPr lang="en-US" sz="1200" dirty="0" err="1">
                <a:solidFill>
                  <a:schemeClr val="tx1"/>
                </a:solidFill>
              </a:rPr>
              <a:t>kecil</a:t>
            </a:r>
            <a:r>
              <a:rPr lang="en-US" sz="1200" dirty="0">
                <a:solidFill>
                  <a:schemeClr val="tx1"/>
                </a:solidFill>
              </a:rPr>
              <a:t> </a:t>
            </a:r>
            <a:r>
              <a:rPr lang="en-US" sz="1200" dirty="0" err="1">
                <a:solidFill>
                  <a:schemeClr val="tx1"/>
                </a:solidFill>
              </a:rPr>
              <a:t>dan</a:t>
            </a:r>
            <a:r>
              <a:rPr lang="en-US" sz="1200" dirty="0">
                <a:solidFill>
                  <a:schemeClr val="tx1"/>
                </a:solidFill>
              </a:rPr>
              <a:t> customer yang </a:t>
            </a:r>
            <a:r>
              <a:rPr lang="en-US" sz="1200" dirty="0" err="1">
                <a:solidFill>
                  <a:schemeClr val="tx1"/>
                </a:solidFill>
              </a:rPr>
              <a:t>tidak</a:t>
            </a:r>
            <a:r>
              <a:rPr lang="en-US" sz="1200" dirty="0">
                <a:solidFill>
                  <a:schemeClr val="tx1"/>
                </a:solidFill>
              </a:rPr>
              <a:t> </a:t>
            </a:r>
            <a:r>
              <a:rPr lang="en-US" sz="1200" dirty="0" err="1">
                <a:solidFill>
                  <a:schemeClr val="tx1"/>
                </a:solidFill>
              </a:rPr>
              <a:t>meng-klik</a:t>
            </a:r>
            <a:r>
              <a:rPr lang="en-US" sz="1200" dirty="0">
                <a:solidFill>
                  <a:schemeClr val="tx1"/>
                </a:solidFill>
              </a:rPr>
              <a:t> </a:t>
            </a:r>
            <a:r>
              <a:rPr lang="en-US" sz="1200" dirty="0" err="1">
                <a:solidFill>
                  <a:schemeClr val="tx1"/>
                </a:solidFill>
              </a:rPr>
              <a:t>semakin</a:t>
            </a:r>
            <a:r>
              <a:rPr lang="en-US" sz="1200" dirty="0">
                <a:solidFill>
                  <a:schemeClr val="tx1"/>
                </a:solidFill>
              </a:rPr>
              <a:t> </a:t>
            </a:r>
            <a:r>
              <a:rPr lang="en-US" sz="1200" dirty="0" err="1">
                <a:solidFill>
                  <a:schemeClr val="tx1"/>
                </a:solidFill>
              </a:rPr>
              <a:t>besar</a:t>
            </a:r>
            <a:r>
              <a:rPr lang="en-US" sz="1200" dirty="0">
                <a:solidFill>
                  <a:schemeClr val="tx1"/>
                </a:solidFill>
              </a:rPr>
              <a:t> </a:t>
            </a:r>
            <a:r>
              <a:rPr lang="en-US" sz="1200" dirty="0" err="1">
                <a:solidFill>
                  <a:schemeClr val="tx1"/>
                </a:solidFill>
              </a:rPr>
              <a:t>seiring</a:t>
            </a:r>
            <a:r>
              <a:rPr lang="en-US" sz="1200" dirty="0">
                <a:solidFill>
                  <a:schemeClr val="tx1"/>
                </a:solidFill>
              </a:rPr>
              <a:t> </a:t>
            </a:r>
            <a:r>
              <a:rPr lang="en-US" sz="1200" dirty="0" err="1">
                <a:solidFill>
                  <a:schemeClr val="tx1"/>
                </a:solidFill>
              </a:rPr>
              <a:t>dengan</a:t>
            </a:r>
            <a:r>
              <a:rPr lang="en-US" sz="1200" dirty="0">
                <a:solidFill>
                  <a:schemeClr val="tx1"/>
                </a:solidFill>
              </a:rPr>
              <a:t> </a:t>
            </a:r>
            <a:r>
              <a:rPr lang="en-US" sz="1200" dirty="0" err="1">
                <a:solidFill>
                  <a:schemeClr val="tx1"/>
                </a:solidFill>
              </a:rPr>
              <a:t>besarnya</a:t>
            </a:r>
            <a:r>
              <a:rPr lang="en-US" sz="1200" dirty="0">
                <a:solidFill>
                  <a:schemeClr val="tx1"/>
                </a:solidFill>
              </a:rPr>
              <a:t> </a:t>
            </a:r>
            <a:r>
              <a:rPr lang="en-US" sz="1200" dirty="0" err="1">
                <a:solidFill>
                  <a:schemeClr val="tx1"/>
                </a:solidFill>
              </a:rPr>
              <a:t>jumlah</a:t>
            </a:r>
            <a:r>
              <a:rPr lang="en-US" sz="1200" dirty="0">
                <a:solidFill>
                  <a:schemeClr val="tx1"/>
                </a:solidFill>
              </a:rPr>
              <a:t> Daily Internet Usage. </a:t>
            </a:r>
            <a:r>
              <a:rPr lang="en-US" sz="1200" dirty="0" err="1">
                <a:solidFill>
                  <a:schemeClr val="tx1"/>
                </a:solidFill>
              </a:rPr>
              <a:t>Dalam</a:t>
            </a:r>
            <a:r>
              <a:rPr lang="en-US" sz="1200" dirty="0">
                <a:solidFill>
                  <a:schemeClr val="tx1"/>
                </a:solidFill>
              </a:rPr>
              <a:t> </a:t>
            </a:r>
            <a:r>
              <a:rPr lang="en-US" sz="1200" dirty="0" err="1">
                <a:solidFill>
                  <a:schemeClr val="tx1"/>
                </a:solidFill>
              </a:rPr>
              <a:t>hal</a:t>
            </a:r>
            <a:r>
              <a:rPr lang="en-US" sz="1200" dirty="0">
                <a:solidFill>
                  <a:schemeClr val="tx1"/>
                </a:solidFill>
              </a:rPr>
              <a:t> </a:t>
            </a:r>
            <a:r>
              <a:rPr lang="en-US" sz="1200" dirty="0" err="1">
                <a:solidFill>
                  <a:schemeClr val="tx1"/>
                </a:solidFill>
              </a:rPr>
              <a:t>ini</a:t>
            </a:r>
            <a:r>
              <a:rPr lang="en-US" sz="1200" dirty="0">
                <a:solidFill>
                  <a:schemeClr val="tx1"/>
                </a:solidFill>
              </a:rPr>
              <a:t>, </a:t>
            </a:r>
            <a:r>
              <a:rPr lang="en-US" sz="1200" dirty="0" err="1">
                <a:solidFill>
                  <a:schemeClr val="tx1"/>
                </a:solidFill>
              </a:rPr>
              <a:t>tim</a:t>
            </a:r>
            <a:r>
              <a:rPr lang="en-US" sz="1200" dirty="0">
                <a:solidFill>
                  <a:schemeClr val="tx1"/>
                </a:solidFill>
              </a:rPr>
              <a:t> data scientist </a:t>
            </a:r>
            <a:r>
              <a:rPr lang="en-US" sz="1200" dirty="0" err="1" smtClean="0">
                <a:solidFill>
                  <a:schemeClr val="tx1"/>
                </a:solidFill>
              </a:rPr>
              <a:t>akan</a:t>
            </a:r>
            <a:r>
              <a:rPr lang="en-US" sz="1200" dirty="0" smtClean="0">
                <a:solidFill>
                  <a:schemeClr val="tx1"/>
                </a:solidFill>
              </a:rPr>
              <a:t> </a:t>
            </a:r>
            <a:r>
              <a:rPr lang="en-US" sz="1200" dirty="0" err="1" smtClean="0">
                <a:solidFill>
                  <a:schemeClr val="tx1"/>
                </a:solidFill>
              </a:rPr>
              <a:t>membuat</a:t>
            </a:r>
            <a:r>
              <a:rPr lang="en-US" sz="1200" dirty="0" smtClean="0">
                <a:solidFill>
                  <a:schemeClr val="tx1"/>
                </a:solidFill>
              </a:rPr>
              <a:t> system (engine) </a:t>
            </a:r>
            <a:r>
              <a:rPr lang="en-US" sz="1200" dirty="0">
                <a:solidFill>
                  <a:schemeClr val="tx1"/>
                </a:solidFill>
              </a:rPr>
              <a:t>yang </a:t>
            </a:r>
            <a:r>
              <a:rPr lang="en-US" sz="1200" dirty="0" err="1">
                <a:solidFill>
                  <a:schemeClr val="tx1"/>
                </a:solidFill>
              </a:rPr>
              <a:t>dapat</a:t>
            </a:r>
            <a:r>
              <a:rPr lang="en-US" sz="1200" dirty="0">
                <a:solidFill>
                  <a:schemeClr val="tx1"/>
                </a:solidFill>
              </a:rPr>
              <a:t> </a:t>
            </a:r>
            <a:r>
              <a:rPr lang="en-US" sz="1200" dirty="0" err="1">
                <a:solidFill>
                  <a:schemeClr val="tx1"/>
                </a:solidFill>
              </a:rPr>
              <a:t>langsung</a:t>
            </a:r>
            <a:r>
              <a:rPr lang="en-US" sz="1200" dirty="0">
                <a:solidFill>
                  <a:schemeClr val="tx1"/>
                </a:solidFill>
              </a:rPr>
              <a:t> </a:t>
            </a:r>
            <a:r>
              <a:rPr lang="en-US" sz="1200" dirty="0" err="1">
                <a:solidFill>
                  <a:schemeClr val="tx1"/>
                </a:solidFill>
              </a:rPr>
              <a:t>menargetkan</a:t>
            </a:r>
            <a:r>
              <a:rPr lang="en-US" sz="1200" dirty="0">
                <a:solidFill>
                  <a:schemeClr val="tx1"/>
                </a:solidFill>
              </a:rPr>
              <a:t> customer </a:t>
            </a:r>
            <a:r>
              <a:rPr lang="en-US" sz="1200" dirty="0" err="1">
                <a:solidFill>
                  <a:schemeClr val="tx1"/>
                </a:solidFill>
              </a:rPr>
              <a:t>dengan</a:t>
            </a:r>
            <a:r>
              <a:rPr lang="en-US" sz="1200" dirty="0">
                <a:solidFill>
                  <a:schemeClr val="tx1"/>
                </a:solidFill>
              </a:rPr>
              <a:t> Daily Internet Usage </a:t>
            </a:r>
            <a:r>
              <a:rPr lang="en-US" sz="1200" dirty="0" err="1">
                <a:solidFill>
                  <a:schemeClr val="tx1"/>
                </a:solidFill>
              </a:rPr>
              <a:t>dengan</a:t>
            </a:r>
            <a:r>
              <a:rPr lang="en-US" sz="1200" dirty="0">
                <a:solidFill>
                  <a:schemeClr val="tx1"/>
                </a:solidFill>
              </a:rPr>
              <a:t> </a:t>
            </a:r>
            <a:r>
              <a:rPr lang="en-US" sz="1200" dirty="0" err="1">
                <a:solidFill>
                  <a:schemeClr val="tx1"/>
                </a:solidFill>
              </a:rPr>
              <a:t>nilai</a:t>
            </a:r>
            <a:r>
              <a:rPr lang="en-US" sz="1200" dirty="0">
                <a:solidFill>
                  <a:schemeClr val="tx1"/>
                </a:solidFill>
              </a:rPr>
              <a:t> 110-170 minute/day. </a:t>
            </a:r>
            <a:r>
              <a:rPr lang="en-US" sz="1200" dirty="0" err="1">
                <a:solidFill>
                  <a:schemeClr val="tx1"/>
                </a:solidFill>
              </a:rPr>
              <a:t>Dengan</a:t>
            </a:r>
            <a:r>
              <a:rPr lang="en-US" sz="1200" dirty="0">
                <a:solidFill>
                  <a:schemeClr val="tx1"/>
                </a:solidFill>
              </a:rPr>
              <a:t> </a:t>
            </a:r>
            <a:r>
              <a:rPr lang="en-US" sz="1200" dirty="0" err="1">
                <a:solidFill>
                  <a:schemeClr val="tx1"/>
                </a:solidFill>
              </a:rPr>
              <a:t>demikian</a:t>
            </a:r>
            <a:r>
              <a:rPr lang="en-US" sz="1200" dirty="0">
                <a:solidFill>
                  <a:schemeClr val="tx1"/>
                </a:solidFill>
              </a:rPr>
              <a:t>, </a:t>
            </a:r>
            <a:r>
              <a:rPr lang="en-US" sz="1200" dirty="0" err="1">
                <a:solidFill>
                  <a:schemeClr val="tx1"/>
                </a:solidFill>
              </a:rPr>
              <a:t>dapat</a:t>
            </a:r>
            <a:r>
              <a:rPr lang="en-US" sz="1200" dirty="0">
                <a:solidFill>
                  <a:schemeClr val="tx1"/>
                </a:solidFill>
              </a:rPr>
              <a:t> </a:t>
            </a:r>
            <a:r>
              <a:rPr lang="en-US" sz="1200" dirty="0" err="1">
                <a:solidFill>
                  <a:schemeClr val="tx1"/>
                </a:solidFill>
              </a:rPr>
              <a:t>meminimalisir</a:t>
            </a:r>
            <a:r>
              <a:rPr lang="en-US" sz="1200" dirty="0">
                <a:solidFill>
                  <a:schemeClr val="tx1"/>
                </a:solidFill>
              </a:rPr>
              <a:t> </a:t>
            </a:r>
            <a:r>
              <a:rPr lang="en-US" sz="1200" dirty="0" err="1">
                <a:solidFill>
                  <a:schemeClr val="tx1"/>
                </a:solidFill>
              </a:rPr>
              <a:t>atau</a:t>
            </a:r>
            <a:r>
              <a:rPr lang="en-US" sz="1200" dirty="0">
                <a:solidFill>
                  <a:schemeClr val="tx1"/>
                </a:solidFill>
              </a:rPr>
              <a:t> </a:t>
            </a:r>
            <a:r>
              <a:rPr lang="en-US" sz="1200" dirty="0" err="1">
                <a:solidFill>
                  <a:schemeClr val="tx1"/>
                </a:solidFill>
              </a:rPr>
              <a:t>menekan</a:t>
            </a:r>
            <a:r>
              <a:rPr lang="en-US" sz="1200" dirty="0">
                <a:solidFill>
                  <a:schemeClr val="tx1"/>
                </a:solidFill>
              </a:rPr>
              <a:t> </a:t>
            </a:r>
            <a:r>
              <a:rPr lang="en-US" sz="1200" dirty="0" err="1">
                <a:solidFill>
                  <a:schemeClr val="tx1"/>
                </a:solidFill>
              </a:rPr>
              <a:t>biaya</a:t>
            </a:r>
            <a:r>
              <a:rPr lang="en-US" sz="1200" dirty="0">
                <a:solidFill>
                  <a:schemeClr val="tx1"/>
                </a:solidFill>
              </a:rPr>
              <a:t> </a:t>
            </a:r>
            <a:r>
              <a:rPr lang="en-US" sz="1200" dirty="0" err="1">
                <a:solidFill>
                  <a:schemeClr val="tx1"/>
                </a:solidFill>
              </a:rPr>
              <a:t>pemasangan</a:t>
            </a:r>
            <a:r>
              <a:rPr lang="en-US" sz="1200" dirty="0">
                <a:solidFill>
                  <a:schemeClr val="tx1"/>
                </a:solidFill>
              </a:rPr>
              <a:t> </a:t>
            </a:r>
            <a:r>
              <a:rPr lang="en-US" sz="1200" dirty="0" err="1">
                <a:solidFill>
                  <a:schemeClr val="tx1"/>
                </a:solidFill>
              </a:rPr>
              <a:t>iklan</a:t>
            </a:r>
            <a:r>
              <a:rPr lang="en-US" sz="1200" dirty="0">
                <a:solidFill>
                  <a:schemeClr val="tx1"/>
                </a:solidFill>
              </a:rPr>
              <a:t> di platform </a:t>
            </a:r>
            <a:r>
              <a:rPr lang="en-US" sz="1200" dirty="0" err="1">
                <a:solidFill>
                  <a:schemeClr val="tx1"/>
                </a:solidFill>
              </a:rPr>
              <a:t>dan</a:t>
            </a:r>
            <a:r>
              <a:rPr lang="en-US" sz="1200" dirty="0">
                <a:solidFill>
                  <a:schemeClr val="tx1"/>
                </a:solidFill>
              </a:rPr>
              <a:t> </a:t>
            </a:r>
            <a:r>
              <a:rPr lang="en-US" sz="1200" dirty="0" err="1">
                <a:solidFill>
                  <a:schemeClr val="tx1"/>
                </a:solidFill>
              </a:rPr>
              <a:t>mengoptimasi</a:t>
            </a:r>
            <a:r>
              <a:rPr lang="en-US" sz="1200" dirty="0">
                <a:solidFill>
                  <a:schemeClr val="tx1"/>
                </a:solidFill>
              </a:rPr>
              <a:t> customer yang </a:t>
            </a:r>
            <a:r>
              <a:rPr lang="en-US" sz="1200" dirty="0" err="1">
                <a:solidFill>
                  <a:schemeClr val="tx1"/>
                </a:solidFill>
              </a:rPr>
              <a:t>kemungkinan</a:t>
            </a:r>
            <a:r>
              <a:rPr lang="en-US" sz="1200" dirty="0">
                <a:solidFill>
                  <a:schemeClr val="tx1"/>
                </a:solidFill>
              </a:rPr>
              <a:t> </a:t>
            </a:r>
            <a:r>
              <a:rPr lang="en-US" sz="1200" dirty="0" err="1">
                <a:solidFill>
                  <a:schemeClr val="tx1"/>
                </a:solidFill>
              </a:rPr>
              <a:t>besar</a:t>
            </a:r>
            <a:r>
              <a:rPr lang="en-US" sz="1200" dirty="0">
                <a:solidFill>
                  <a:schemeClr val="tx1"/>
                </a:solidFill>
              </a:rPr>
              <a:t> </a:t>
            </a:r>
            <a:r>
              <a:rPr lang="en-US" sz="1200" dirty="0" err="1">
                <a:solidFill>
                  <a:schemeClr val="tx1"/>
                </a:solidFill>
              </a:rPr>
              <a:t>akan</a:t>
            </a:r>
            <a:r>
              <a:rPr lang="en-US" sz="1200" dirty="0">
                <a:solidFill>
                  <a:schemeClr val="tx1"/>
                </a:solidFill>
              </a:rPr>
              <a:t> </a:t>
            </a:r>
            <a:r>
              <a:rPr lang="en-US" sz="1200" dirty="0" err="1">
                <a:solidFill>
                  <a:schemeClr val="tx1"/>
                </a:solidFill>
              </a:rPr>
              <a:t>mengklik</a:t>
            </a:r>
            <a:r>
              <a:rPr lang="en-US" sz="1200" dirty="0">
                <a:solidFill>
                  <a:schemeClr val="tx1"/>
                </a:solidFill>
              </a:rPr>
              <a:t> </a:t>
            </a:r>
            <a:r>
              <a:rPr lang="en-US" sz="1200" dirty="0" err="1">
                <a:solidFill>
                  <a:schemeClr val="tx1"/>
                </a:solidFill>
              </a:rPr>
              <a:t>iklan</a:t>
            </a:r>
            <a:r>
              <a:rPr lang="en-US" sz="1200" dirty="0">
                <a:solidFill>
                  <a:schemeClr val="tx1"/>
                </a:solidFill>
              </a:rPr>
              <a:t> </a:t>
            </a:r>
            <a:r>
              <a:rPr lang="en-US" sz="1200" dirty="0" err="1">
                <a:solidFill>
                  <a:schemeClr val="tx1"/>
                </a:solidFill>
              </a:rPr>
              <a:t>kita</a:t>
            </a:r>
            <a:r>
              <a:rPr lang="en-US" sz="1200" dirty="0">
                <a:solidFill>
                  <a:schemeClr val="tx1"/>
                </a:solidFill>
              </a:rPr>
              <a:t>. </a:t>
            </a:r>
          </a:p>
        </p:txBody>
      </p:sp>
    </p:spTree>
    <p:extLst>
      <p:ext uri="{BB962C8B-B14F-4D97-AF65-F5344CB8AC3E}">
        <p14:creationId xmlns:p14="http://schemas.microsoft.com/office/powerpoint/2010/main" val="2746705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6" name="Rectangle 5"/>
          <p:cNvSpPr/>
          <p:nvPr/>
        </p:nvSpPr>
        <p:spPr>
          <a:xfrm>
            <a:off x="155227" y="614230"/>
            <a:ext cx="5897230" cy="307777"/>
          </a:xfrm>
          <a:prstGeom prst="rect">
            <a:avLst/>
          </a:prstGeom>
        </p:spPr>
        <p:txBody>
          <a:bodyPr wrap="square">
            <a:spAutoFit/>
          </a:bodyPr>
          <a:lstStyle/>
          <a:p>
            <a:r>
              <a:rPr lang="en-US" b="1" dirty="0" err="1"/>
              <a:t>Hubungan</a:t>
            </a:r>
            <a:r>
              <a:rPr lang="en-US" b="1" dirty="0"/>
              <a:t> Daily time spent on site </a:t>
            </a:r>
            <a:r>
              <a:rPr lang="en-US" b="1" dirty="0" err="1"/>
              <a:t>dengan</a:t>
            </a:r>
            <a:r>
              <a:rPr lang="en-US" b="1" dirty="0"/>
              <a:t> </a:t>
            </a:r>
            <a:r>
              <a:rPr lang="en-US" b="1" dirty="0" err="1"/>
              <a:t>jumlah</a:t>
            </a:r>
            <a:r>
              <a:rPr lang="en-US" b="1" dirty="0"/>
              <a:t> Clicked Ads</a:t>
            </a:r>
          </a:p>
        </p:txBody>
      </p:sp>
      <p:pic>
        <p:nvPicPr>
          <p:cNvPr id="10" name="Picture 9"/>
          <p:cNvPicPr>
            <a:picLocks noChangeAspect="1"/>
          </p:cNvPicPr>
          <p:nvPr/>
        </p:nvPicPr>
        <p:blipFill>
          <a:blip r:embed="rId3"/>
          <a:stretch>
            <a:fillRect/>
          </a:stretch>
        </p:blipFill>
        <p:spPr>
          <a:xfrm>
            <a:off x="274970" y="1002791"/>
            <a:ext cx="5012578" cy="3689125"/>
          </a:xfrm>
          <a:prstGeom prst="rect">
            <a:avLst/>
          </a:prstGeom>
          <a:ln>
            <a:solidFill>
              <a:schemeClr val="tx1"/>
            </a:solidFill>
          </a:ln>
        </p:spPr>
      </p:pic>
      <p:sp>
        <p:nvSpPr>
          <p:cNvPr id="14" name="Rectangle 13"/>
          <p:cNvSpPr/>
          <p:nvPr/>
        </p:nvSpPr>
        <p:spPr>
          <a:xfrm>
            <a:off x="5464629" y="1049316"/>
            <a:ext cx="3472543" cy="2872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just" eaLnBrk="0" fontAlgn="base" hangingPunct="0">
              <a:spcBef>
                <a:spcPct val="0"/>
              </a:spcBef>
              <a:spcAft>
                <a:spcPct val="0"/>
              </a:spcAft>
              <a:buClrTx/>
            </a:pPr>
            <a:r>
              <a:rPr lang="en-US" sz="1200" dirty="0">
                <a:solidFill>
                  <a:schemeClr val="tx1"/>
                </a:solidFill>
              </a:rPr>
              <a:t>Daily Time spent </a:t>
            </a:r>
            <a:r>
              <a:rPr lang="en-US" sz="1200" dirty="0" err="1">
                <a:solidFill>
                  <a:schemeClr val="tx1"/>
                </a:solidFill>
              </a:rPr>
              <a:t>berpengaruh</a:t>
            </a:r>
            <a:r>
              <a:rPr lang="en-US" sz="1200" dirty="0">
                <a:solidFill>
                  <a:schemeClr val="tx1"/>
                </a:solidFill>
              </a:rPr>
              <a:t> </a:t>
            </a:r>
            <a:r>
              <a:rPr lang="en-US" sz="1200" dirty="0" err="1">
                <a:solidFill>
                  <a:schemeClr val="tx1"/>
                </a:solidFill>
              </a:rPr>
              <a:t>terhadap</a:t>
            </a:r>
            <a:r>
              <a:rPr lang="en-US" sz="1200" dirty="0">
                <a:solidFill>
                  <a:schemeClr val="tx1"/>
                </a:solidFill>
              </a:rPr>
              <a:t> </a:t>
            </a:r>
            <a:r>
              <a:rPr lang="en-US" sz="1200" dirty="0" err="1">
                <a:solidFill>
                  <a:schemeClr val="tx1"/>
                </a:solidFill>
              </a:rPr>
              <a:t>jumlah</a:t>
            </a:r>
            <a:r>
              <a:rPr lang="en-US" sz="1200" dirty="0">
                <a:solidFill>
                  <a:schemeClr val="tx1"/>
                </a:solidFill>
              </a:rPr>
              <a:t> customer yang </a:t>
            </a:r>
            <a:r>
              <a:rPr lang="en-US" sz="1200" dirty="0" err="1">
                <a:solidFill>
                  <a:schemeClr val="tx1"/>
                </a:solidFill>
              </a:rPr>
              <a:t>melakukan</a:t>
            </a:r>
            <a:r>
              <a:rPr lang="en-US" sz="1200" dirty="0">
                <a:solidFill>
                  <a:schemeClr val="tx1"/>
                </a:solidFill>
              </a:rPr>
              <a:t> </a:t>
            </a:r>
            <a:r>
              <a:rPr lang="en-US" sz="1200" dirty="0" err="1">
                <a:solidFill>
                  <a:schemeClr val="tx1"/>
                </a:solidFill>
              </a:rPr>
              <a:t>klik</a:t>
            </a:r>
            <a:r>
              <a:rPr lang="en-US" sz="1200" dirty="0">
                <a:solidFill>
                  <a:schemeClr val="tx1"/>
                </a:solidFill>
              </a:rPr>
              <a:t> </a:t>
            </a:r>
            <a:r>
              <a:rPr lang="en-US" sz="1200" dirty="0" err="1">
                <a:solidFill>
                  <a:schemeClr val="tx1"/>
                </a:solidFill>
              </a:rPr>
              <a:t>iklan</a:t>
            </a:r>
            <a:r>
              <a:rPr lang="en-US" sz="1200" dirty="0">
                <a:solidFill>
                  <a:schemeClr val="tx1"/>
                </a:solidFill>
              </a:rPr>
              <a:t>. </a:t>
            </a:r>
            <a:r>
              <a:rPr lang="en-US" sz="1200" dirty="0" err="1">
                <a:solidFill>
                  <a:schemeClr val="tx1"/>
                </a:solidFill>
              </a:rPr>
              <a:t>Semakin</a:t>
            </a:r>
            <a:r>
              <a:rPr lang="en-US" sz="1200" dirty="0">
                <a:solidFill>
                  <a:schemeClr val="tx1"/>
                </a:solidFill>
              </a:rPr>
              <a:t> </a:t>
            </a:r>
            <a:r>
              <a:rPr lang="en-US" sz="1200" dirty="0" err="1">
                <a:solidFill>
                  <a:schemeClr val="tx1"/>
                </a:solidFill>
              </a:rPr>
              <a:t>besar</a:t>
            </a:r>
            <a:r>
              <a:rPr lang="en-US" sz="1200" dirty="0">
                <a:solidFill>
                  <a:schemeClr val="tx1"/>
                </a:solidFill>
              </a:rPr>
              <a:t> </a:t>
            </a:r>
            <a:r>
              <a:rPr lang="en-US" sz="1200" dirty="0" err="1">
                <a:solidFill>
                  <a:schemeClr val="tx1"/>
                </a:solidFill>
              </a:rPr>
              <a:t>nilai</a:t>
            </a:r>
            <a:r>
              <a:rPr lang="en-US" sz="1200" dirty="0">
                <a:solidFill>
                  <a:schemeClr val="tx1"/>
                </a:solidFill>
              </a:rPr>
              <a:t> Daily time spent on site, </a:t>
            </a:r>
            <a:r>
              <a:rPr lang="en-US" sz="1200" dirty="0" err="1">
                <a:solidFill>
                  <a:schemeClr val="tx1"/>
                </a:solidFill>
              </a:rPr>
              <a:t>kecendrungan</a:t>
            </a:r>
            <a:r>
              <a:rPr lang="en-US" sz="1200" dirty="0">
                <a:solidFill>
                  <a:schemeClr val="tx1"/>
                </a:solidFill>
              </a:rPr>
              <a:t> click ad </a:t>
            </a:r>
            <a:r>
              <a:rPr lang="en-US" sz="1200" dirty="0" err="1">
                <a:solidFill>
                  <a:schemeClr val="tx1"/>
                </a:solidFill>
              </a:rPr>
              <a:t>semakin</a:t>
            </a:r>
            <a:r>
              <a:rPr lang="en-US" sz="1200" dirty="0">
                <a:solidFill>
                  <a:schemeClr val="tx1"/>
                </a:solidFill>
              </a:rPr>
              <a:t> </a:t>
            </a:r>
            <a:r>
              <a:rPr lang="en-US" sz="1200" dirty="0" err="1">
                <a:solidFill>
                  <a:schemeClr val="tx1"/>
                </a:solidFill>
              </a:rPr>
              <a:t>kecil</a:t>
            </a:r>
            <a:r>
              <a:rPr lang="en-US" sz="1200" dirty="0">
                <a:solidFill>
                  <a:schemeClr val="tx1"/>
                </a:solidFill>
              </a:rPr>
              <a:t> </a:t>
            </a:r>
            <a:r>
              <a:rPr lang="en-US" sz="1200" dirty="0" err="1">
                <a:solidFill>
                  <a:schemeClr val="tx1"/>
                </a:solidFill>
              </a:rPr>
              <a:t>dan</a:t>
            </a:r>
            <a:r>
              <a:rPr lang="en-US" sz="1200" dirty="0">
                <a:solidFill>
                  <a:schemeClr val="tx1"/>
                </a:solidFill>
              </a:rPr>
              <a:t> </a:t>
            </a:r>
            <a:r>
              <a:rPr lang="en-US" sz="1200" dirty="0" err="1">
                <a:solidFill>
                  <a:schemeClr val="tx1"/>
                </a:solidFill>
              </a:rPr>
              <a:t>sebaliknya</a:t>
            </a:r>
            <a:r>
              <a:rPr lang="en-US" sz="1200" dirty="0">
                <a:solidFill>
                  <a:schemeClr val="tx1"/>
                </a:solidFill>
              </a:rPr>
              <a:t>, </a:t>
            </a:r>
            <a:r>
              <a:rPr lang="en-US" sz="1200" dirty="0" err="1">
                <a:solidFill>
                  <a:schemeClr val="tx1"/>
                </a:solidFill>
              </a:rPr>
              <a:t>jumlah</a:t>
            </a:r>
            <a:r>
              <a:rPr lang="en-US" sz="1200" dirty="0">
                <a:solidFill>
                  <a:schemeClr val="tx1"/>
                </a:solidFill>
              </a:rPr>
              <a:t> click ad </a:t>
            </a:r>
            <a:r>
              <a:rPr lang="en-US" sz="1200" dirty="0" err="1">
                <a:solidFill>
                  <a:schemeClr val="tx1"/>
                </a:solidFill>
              </a:rPr>
              <a:t>semakin</a:t>
            </a:r>
            <a:r>
              <a:rPr lang="en-US" sz="1200" dirty="0">
                <a:solidFill>
                  <a:schemeClr val="tx1"/>
                </a:solidFill>
              </a:rPr>
              <a:t> </a:t>
            </a:r>
            <a:r>
              <a:rPr lang="en-US" sz="1200" dirty="0" err="1">
                <a:solidFill>
                  <a:schemeClr val="tx1"/>
                </a:solidFill>
              </a:rPr>
              <a:t>banyak</a:t>
            </a:r>
            <a:r>
              <a:rPr lang="en-US" sz="1200" dirty="0">
                <a:solidFill>
                  <a:schemeClr val="tx1"/>
                </a:solidFill>
              </a:rPr>
              <a:t> </a:t>
            </a:r>
            <a:r>
              <a:rPr lang="en-US" sz="1200" dirty="0" err="1">
                <a:solidFill>
                  <a:schemeClr val="tx1"/>
                </a:solidFill>
              </a:rPr>
              <a:t>ketika</a:t>
            </a:r>
            <a:r>
              <a:rPr lang="en-US" sz="1200" dirty="0">
                <a:solidFill>
                  <a:schemeClr val="tx1"/>
                </a:solidFill>
              </a:rPr>
              <a:t> Daily Time Spent on site </a:t>
            </a:r>
            <a:r>
              <a:rPr lang="en-US" sz="1200" dirty="0" err="1">
                <a:solidFill>
                  <a:schemeClr val="tx1"/>
                </a:solidFill>
              </a:rPr>
              <a:t>lebih</a:t>
            </a:r>
            <a:r>
              <a:rPr lang="en-US" sz="1200" dirty="0">
                <a:solidFill>
                  <a:schemeClr val="tx1"/>
                </a:solidFill>
              </a:rPr>
              <a:t> </a:t>
            </a:r>
            <a:r>
              <a:rPr lang="en-US" sz="1200" dirty="0" err="1">
                <a:solidFill>
                  <a:schemeClr val="tx1"/>
                </a:solidFill>
              </a:rPr>
              <a:t>kecil</a:t>
            </a:r>
            <a:r>
              <a:rPr lang="en-US" sz="1200" dirty="0">
                <a:solidFill>
                  <a:schemeClr val="tx1"/>
                </a:solidFill>
              </a:rPr>
              <a:t>. Dari </a:t>
            </a:r>
            <a:r>
              <a:rPr lang="en-US" sz="1200" dirty="0" err="1">
                <a:solidFill>
                  <a:schemeClr val="tx1"/>
                </a:solidFill>
              </a:rPr>
              <a:t>distribusi</a:t>
            </a:r>
            <a:r>
              <a:rPr lang="en-US" sz="1200" dirty="0">
                <a:solidFill>
                  <a:schemeClr val="tx1"/>
                </a:solidFill>
              </a:rPr>
              <a:t> data </a:t>
            </a:r>
            <a:r>
              <a:rPr lang="en-US" sz="1200" dirty="0" err="1">
                <a:solidFill>
                  <a:schemeClr val="tx1"/>
                </a:solidFill>
              </a:rPr>
              <a:t>fitur</a:t>
            </a:r>
            <a:r>
              <a:rPr lang="en-US" sz="1200" dirty="0">
                <a:solidFill>
                  <a:schemeClr val="tx1"/>
                </a:solidFill>
              </a:rPr>
              <a:t> </a:t>
            </a:r>
            <a:r>
              <a:rPr lang="en-US" sz="1200" dirty="0" err="1">
                <a:solidFill>
                  <a:schemeClr val="tx1"/>
                </a:solidFill>
              </a:rPr>
              <a:t>ini</a:t>
            </a:r>
            <a:r>
              <a:rPr lang="en-US" sz="1200" dirty="0">
                <a:solidFill>
                  <a:schemeClr val="tx1"/>
                </a:solidFill>
              </a:rPr>
              <a:t>, Tim data scientist </a:t>
            </a:r>
            <a:r>
              <a:rPr lang="en-US" sz="1200" dirty="0" err="1">
                <a:solidFill>
                  <a:schemeClr val="tx1"/>
                </a:solidFill>
              </a:rPr>
              <a:t>merekomendasikan</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membuat</a:t>
            </a:r>
            <a:r>
              <a:rPr lang="en-US" sz="1200" dirty="0">
                <a:solidFill>
                  <a:schemeClr val="tx1"/>
                </a:solidFill>
              </a:rPr>
              <a:t> </a:t>
            </a:r>
            <a:r>
              <a:rPr lang="en-US" sz="1200" dirty="0" err="1">
                <a:solidFill>
                  <a:schemeClr val="tx1"/>
                </a:solidFill>
              </a:rPr>
              <a:t>egine</a:t>
            </a:r>
            <a:r>
              <a:rPr lang="en-US" sz="1200" dirty="0">
                <a:solidFill>
                  <a:schemeClr val="tx1"/>
                </a:solidFill>
              </a:rPr>
              <a:t> </a:t>
            </a:r>
            <a:r>
              <a:rPr lang="en-US" sz="1200" dirty="0" err="1">
                <a:solidFill>
                  <a:schemeClr val="tx1"/>
                </a:solidFill>
              </a:rPr>
              <a:t>atau</a:t>
            </a:r>
            <a:r>
              <a:rPr lang="en-US" sz="1200" dirty="0">
                <a:solidFill>
                  <a:schemeClr val="tx1"/>
                </a:solidFill>
              </a:rPr>
              <a:t> </a:t>
            </a:r>
            <a:r>
              <a:rPr lang="en-US" sz="1200" dirty="0" err="1">
                <a:solidFill>
                  <a:schemeClr val="tx1"/>
                </a:solidFill>
              </a:rPr>
              <a:t>sistem</a:t>
            </a:r>
            <a:r>
              <a:rPr lang="en-US" sz="1200" dirty="0">
                <a:solidFill>
                  <a:schemeClr val="tx1"/>
                </a:solidFill>
              </a:rPr>
              <a:t> yang </a:t>
            </a:r>
            <a:r>
              <a:rPr lang="en-US" sz="1200" dirty="0" err="1">
                <a:solidFill>
                  <a:schemeClr val="tx1"/>
                </a:solidFill>
              </a:rPr>
              <a:t>dapat</a:t>
            </a:r>
            <a:r>
              <a:rPr lang="en-US" sz="1200" dirty="0">
                <a:solidFill>
                  <a:schemeClr val="tx1"/>
                </a:solidFill>
              </a:rPr>
              <a:t> </a:t>
            </a:r>
            <a:r>
              <a:rPr lang="en-US" sz="1200" dirty="0" err="1">
                <a:solidFill>
                  <a:schemeClr val="tx1"/>
                </a:solidFill>
              </a:rPr>
              <a:t>melakukan</a:t>
            </a:r>
            <a:r>
              <a:rPr lang="en-US" sz="1200" dirty="0">
                <a:solidFill>
                  <a:schemeClr val="tx1"/>
                </a:solidFill>
              </a:rPr>
              <a:t> tracking </a:t>
            </a:r>
            <a:r>
              <a:rPr lang="en-US" sz="1200" dirty="0" err="1">
                <a:solidFill>
                  <a:schemeClr val="tx1"/>
                </a:solidFill>
              </a:rPr>
              <a:t>terhadap</a:t>
            </a:r>
            <a:r>
              <a:rPr lang="en-US" sz="1200" dirty="0">
                <a:solidFill>
                  <a:schemeClr val="tx1"/>
                </a:solidFill>
              </a:rPr>
              <a:t> customer, </a:t>
            </a:r>
            <a:r>
              <a:rPr lang="en-US" sz="1200" dirty="0" err="1">
                <a:solidFill>
                  <a:schemeClr val="tx1"/>
                </a:solidFill>
              </a:rPr>
              <a:t>berapa</a:t>
            </a:r>
            <a:r>
              <a:rPr lang="en-US" sz="1200" dirty="0">
                <a:solidFill>
                  <a:schemeClr val="tx1"/>
                </a:solidFill>
              </a:rPr>
              <a:t> lama customer </a:t>
            </a:r>
            <a:r>
              <a:rPr lang="en-US" sz="1200" dirty="0" err="1">
                <a:solidFill>
                  <a:schemeClr val="tx1"/>
                </a:solidFill>
              </a:rPr>
              <a:t>tersebut</a:t>
            </a:r>
            <a:r>
              <a:rPr lang="en-US" sz="1200" dirty="0">
                <a:solidFill>
                  <a:schemeClr val="tx1"/>
                </a:solidFill>
              </a:rPr>
              <a:t> </a:t>
            </a:r>
            <a:r>
              <a:rPr lang="en-US" sz="1200" dirty="0" err="1">
                <a:solidFill>
                  <a:schemeClr val="tx1"/>
                </a:solidFill>
              </a:rPr>
              <a:t>berselancar</a:t>
            </a:r>
            <a:r>
              <a:rPr lang="en-US" sz="1200" dirty="0">
                <a:solidFill>
                  <a:schemeClr val="tx1"/>
                </a:solidFill>
              </a:rPr>
              <a:t> </a:t>
            </a:r>
            <a:r>
              <a:rPr lang="en-US" sz="1200" dirty="0" err="1">
                <a:solidFill>
                  <a:schemeClr val="tx1"/>
                </a:solidFill>
              </a:rPr>
              <a:t>pada</a:t>
            </a:r>
            <a:r>
              <a:rPr lang="en-US" sz="1200" dirty="0">
                <a:solidFill>
                  <a:schemeClr val="tx1"/>
                </a:solidFill>
              </a:rPr>
              <a:t> website </a:t>
            </a:r>
            <a:r>
              <a:rPr lang="en-US" sz="1200" dirty="0" err="1">
                <a:solidFill>
                  <a:schemeClr val="tx1"/>
                </a:solidFill>
              </a:rPr>
              <a:t>tempat</a:t>
            </a:r>
            <a:r>
              <a:rPr lang="en-US" sz="1200" dirty="0">
                <a:solidFill>
                  <a:schemeClr val="tx1"/>
                </a:solidFill>
              </a:rPr>
              <a:t> </a:t>
            </a:r>
            <a:r>
              <a:rPr lang="en-US" sz="1200" dirty="0" err="1">
                <a:solidFill>
                  <a:schemeClr val="tx1"/>
                </a:solidFill>
              </a:rPr>
              <a:t>iklan</a:t>
            </a:r>
            <a:r>
              <a:rPr lang="en-US" sz="1200" dirty="0">
                <a:solidFill>
                  <a:schemeClr val="tx1"/>
                </a:solidFill>
              </a:rPr>
              <a:t> </a:t>
            </a:r>
            <a:r>
              <a:rPr lang="en-US" sz="1200" dirty="0" err="1">
                <a:solidFill>
                  <a:schemeClr val="tx1"/>
                </a:solidFill>
              </a:rPr>
              <a:t>berada</a:t>
            </a:r>
            <a:r>
              <a:rPr lang="en-US" sz="1200" dirty="0">
                <a:solidFill>
                  <a:schemeClr val="tx1"/>
                </a:solidFill>
              </a:rPr>
              <a:t>. </a:t>
            </a:r>
            <a:r>
              <a:rPr lang="en-US" sz="1200" dirty="0" err="1">
                <a:solidFill>
                  <a:schemeClr val="tx1"/>
                </a:solidFill>
              </a:rPr>
              <a:t>kemudian</a:t>
            </a:r>
            <a:r>
              <a:rPr lang="en-US" sz="1200" dirty="0">
                <a:solidFill>
                  <a:schemeClr val="tx1"/>
                </a:solidFill>
              </a:rPr>
              <a:t>, </a:t>
            </a:r>
            <a:r>
              <a:rPr lang="en-US" sz="1200" dirty="0" err="1">
                <a:solidFill>
                  <a:schemeClr val="tx1"/>
                </a:solidFill>
              </a:rPr>
              <a:t>sesuai</a:t>
            </a:r>
            <a:r>
              <a:rPr lang="en-US" sz="1200" dirty="0">
                <a:solidFill>
                  <a:schemeClr val="tx1"/>
                </a:solidFill>
              </a:rPr>
              <a:t> data, </a:t>
            </a:r>
            <a:r>
              <a:rPr lang="en-US" sz="1200" dirty="0" err="1">
                <a:solidFill>
                  <a:schemeClr val="tx1"/>
                </a:solidFill>
              </a:rPr>
              <a:t>akan</a:t>
            </a:r>
            <a:r>
              <a:rPr lang="en-US" sz="1200" dirty="0">
                <a:solidFill>
                  <a:schemeClr val="tx1"/>
                </a:solidFill>
              </a:rPr>
              <a:t> </a:t>
            </a:r>
            <a:r>
              <a:rPr lang="en-US" sz="1200" dirty="0" err="1">
                <a:solidFill>
                  <a:schemeClr val="tx1"/>
                </a:solidFill>
              </a:rPr>
              <a:t>ditayangkan</a:t>
            </a:r>
            <a:r>
              <a:rPr lang="en-US" sz="1200" dirty="0">
                <a:solidFill>
                  <a:schemeClr val="tx1"/>
                </a:solidFill>
              </a:rPr>
              <a:t> </a:t>
            </a:r>
            <a:r>
              <a:rPr lang="en-US" sz="1200" dirty="0" err="1">
                <a:solidFill>
                  <a:schemeClr val="tx1"/>
                </a:solidFill>
              </a:rPr>
              <a:t>iklan</a:t>
            </a:r>
            <a:r>
              <a:rPr lang="en-US" sz="1200" dirty="0">
                <a:solidFill>
                  <a:schemeClr val="tx1"/>
                </a:solidFill>
              </a:rPr>
              <a:t> </a:t>
            </a:r>
            <a:r>
              <a:rPr lang="en-US" sz="1200" dirty="0" err="1">
                <a:solidFill>
                  <a:schemeClr val="tx1"/>
                </a:solidFill>
              </a:rPr>
              <a:t>pada</a:t>
            </a:r>
            <a:r>
              <a:rPr lang="en-US" sz="1200" dirty="0">
                <a:solidFill>
                  <a:schemeClr val="tx1"/>
                </a:solidFill>
              </a:rPr>
              <a:t> customer </a:t>
            </a:r>
            <a:r>
              <a:rPr lang="en-US" sz="1200" dirty="0" err="1">
                <a:solidFill>
                  <a:schemeClr val="tx1"/>
                </a:solidFill>
              </a:rPr>
              <a:t>dengan</a:t>
            </a:r>
            <a:r>
              <a:rPr lang="en-US" sz="1200" dirty="0">
                <a:solidFill>
                  <a:schemeClr val="tx1"/>
                </a:solidFill>
              </a:rPr>
              <a:t> value Daily Time On Site </a:t>
            </a:r>
            <a:r>
              <a:rPr lang="en-US" sz="1200" dirty="0" err="1">
                <a:solidFill>
                  <a:schemeClr val="tx1"/>
                </a:solidFill>
              </a:rPr>
              <a:t>berkisar</a:t>
            </a:r>
            <a:r>
              <a:rPr lang="en-US" sz="1200" dirty="0">
                <a:solidFill>
                  <a:schemeClr val="tx1"/>
                </a:solidFill>
              </a:rPr>
              <a:t> 35-65 minute in a day. </a:t>
            </a:r>
          </a:p>
        </p:txBody>
      </p:sp>
    </p:spTree>
    <p:extLst>
      <p:ext uri="{BB962C8B-B14F-4D97-AF65-F5344CB8AC3E}">
        <p14:creationId xmlns:p14="http://schemas.microsoft.com/office/powerpoint/2010/main" val="3879488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9" name="Google Shape;471;p28"/>
          <p:cNvPicPr preferRelativeResize="0"/>
          <p:nvPr/>
        </p:nvPicPr>
        <p:blipFill rotWithShape="1">
          <a:blip r:embed="rId3">
            <a:alphaModFix/>
          </a:blip>
          <a:srcRect/>
          <a:stretch/>
        </p:blipFill>
        <p:spPr>
          <a:xfrm>
            <a:off x="8240928" y="576309"/>
            <a:ext cx="790858" cy="789673"/>
          </a:xfrm>
          <a:prstGeom prst="rect">
            <a:avLst/>
          </a:prstGeom>
          <a:noFill/>
          <a:ln>
            <a:noFill/>
          </a:ln>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359229"/>
            <a:ext cx="8520600" cy="4299746"/>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Tulislah </a:t>
            </a:r>
            <a:r>
              <a:rPr lang="en" sz="1500" dirty="0">
                <a:solidFill>
                  <a:schemeClr val="dk1"/>
                </a:solidFill>
              </a:rPr>
              <a:t>sebuah simulasi perusahaan dalam marketing yang menunjukan </a:t>
            </a:r>
            <a:r>
              <a:rPr lang="en" sz="1500" b="1" i="1" dirty="0">
                <a:solidFill>
                  <a:schemeClr val="dk1"/>
                </a:solidFill>
              </a:rPr>
              <a:t>cost, revenue, dan profit</a:t>
            </a:r>
            <a:r>
              <a:rPr lang="en" sz="1500" b="1" dirty="0">
                <a:solidFill>
                  <a:schemeClr val="dk1"/>
                </a:solidFill>
              </a:rPr>
              <a:t> sebelum dan setelah menggunakan model machine learning</a:t>
            </a:r>
            <a:r>
              <a:rPr lang="en" sz="1500" dirty="0">
                <a:solidFill>
                  <a:schemeClr val="dk1"/>
                </a:solidFill>
              </a:rPr>
              <a:t>. Tunjukan perbedaan dari kedua simulasi tersebut</a:t>
            </a:r>
            <a:r>
              <a:rPr lang="en" sz="1500" dirty="0" smtClean="0">
                <a:solidFill>
                  <a:schemeClr val="dk1"/>
                </a:solidFill>
              </a:rPr>
              <a:t>.</a:t>
            </a:r>
            <a:endParaRPr sz="1500" dirty="0">
              <a:solidFill>
                <a:schemeClr val="dk1"/>
              </a:solidFill>
            </a:endParaRPr>
          </a:p>
        </p:txBody>
      </p:sp>
      <p:sp>
        <p:nvSpPr>
          <p:cNvPr id="2" name="Rectangle 1"/>
          <p:cNvSpPr/>
          <p:nvPr/>
        </p:nvSpPr>
        <p:spPr>
          <a:xfrm>
            <a:off x="2841171" y="1502230"/>
            <a:ext cx="3091543"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BEFORE MODELING</a:t>
            </a:r>
            <a:endParaRPr lang="en-US" dirty="0"/>
          </a:p>
        </p:txBody>
      </p:sp>
      <p:sp>
        <p:nvSpPr>
          <p:cNvPr id="6" name="Rectangle 5"/>
          <p:cNvSpPr/>
          <p:nvPr/>
        </p:nvSpPr>
        <p:spPr>
          <a:xfrm>
            <a:off x="2841170" y="3238445"/>
            <a:ext cx="3091543"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AFTER MODELING</a:t>
            </a:r>
            <a:endParaRPr lang="en-US" dirty="0"/>
          </a:p>
        </p:txBody>
      </p:sp>
      <p:sp>
        <p:nvSpPr>
          <p:cNvPr id="3" name="Rounded Rectangle 2"/>
          <p:cNvSpPr/>
          <p:nvPr/>
        </p:nvSpPr>
        <p:spPr>
          <a:xfrm>
            <a:off x="696686" y="2122714"/>
            <a:ext cx="2046514" cy="772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Customer</a:t>
            </a:r>
            <a:endParaRPr lang="en-US" dirty="0"/>
          </a:p>
        </p:txBody>
      </p:sp>
      <p:sp>
        <p:nvSpPr>
          <p:cNvPr id="8" name="Rounded Rectangle 7"/>
          <p:cNvSpPr/>
          <p:nvPr/>
        </p:nvSpPr>
        <p:spPr>
          <a:xfrm>
            <a:off x="5758543" y="2122714"/>
            <a:ext cx="2762057" cy="772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Semua</a:t>
            </a:r>
            <a:r>
              <a:rPr lang="en-US" sz="1200" dirty="0" smtClean="0"/>
              <a:t> customer </a:t>
            </a:r>
            <a:r>
              <a:rPr lang="en-US" sz="1200" dirty="0" err="1" smtClean="0"/>
              <a:t>akan</a:t>
            </a:r>
            <a:r>
              <a:rPr lang="en-US" sz="1200" dirty="0" smtClean="0"/>
              <a:t> </a:t>
            </a:r>
            <a:r>
              <a:rPr lang="en-US" sz="1200" dirty="0" err="1" smtClean="0"/>
              <a:t>diberikan</a:t>
            </a:r>
            <a:r>
              <a:rPr lang="en-US" sz="1200" dirty="0" smtClean="0"/>
              <a:t> </a:t>
            </a:r>
            <a:r>
              <a:rPr lang="en-US" sz="1200" dirty="0" err="1" smtClean="0"/>
              <a:t>tayangan</a:t>
            </a:r>
            <a:r>
              <a:rPr lang="en-US" sz="1200" dirty="0" smtClean="0"/>
              <a:t> </a:t>
            </a:r>
            <a:r>
              <a:rPr lang="en-US" sz="1200" dirty="0" err="1" smtClean="0"/>
              <a:t>iklan</a:t>
            </a:r>
            <a:r>
              <a:rPr lang="en-US" sz="1200" dirty="0" smtClean="0"/>
              <a:t> </a:t>
            </a:r>
            <a:r>
              <a:rPr lang="en-US" sz="1200" dirty="0" err="1" smtClean="0"/>
              <a:t>pada</a:t>
            </a:r>
            <a:r>
              <a:rPr lang="en-US" sz="1200" dirty="0" smtClean="0"/>
              <a:t> platform </a:t>
            </a:r>
            <a:r>
              <a:rPr lang="en-US" sz="1200" dirty="0" err="1" smtClean="0"/>
              <a:t>atau</a:t>
            </a:r>
            <a:r>
              <a:rPr lang="en-US" sz="1200" dirty="0" smtClean="0"/>
              <a:t> website yang </a:t>
            </a:r>
            <a:r>
              <a:rPr lang="en-US" sz="1200" dirty="0" err="1" smtClean="0"/>
              <a:t>mereka</a:t>
            </a:r>
            <a:r>
              <a:rPr lang="en-US" sz="1200" dirty="0" smtClean="0"/>
              <a:t> </a:t>
            </a:r>
            <a:r>
              <a:rPr lang="en-US" sz="1200" dirty="0" err="1" smtClean="0"/>
              <a:t>kunjungi</a:t>
            </a:r>
            <a:endParaRPr lang="en-US" sz="1200" dirty="0"/>
          </a:p>
        </p:txBody>
      </p:sp>
      <p:sp>
        <p:nvSpPr>
          <p:cNvPr id="4" name="Right Arrow 3"/>
          <p:cNvSpPr/>
          <p:nvPr/>
        </p:nvSpPr>
        <p:spPr>
          <a:xfrm>
            <a:off x="3140529" y="2318658"/>
            <a:ext cx="598714" cy="381000"/>
          </a:xfrm>
          <a:prstGeom prst="rightArrow">
            <a:avLst/>
          </a:prstGeom>
          <a:solidFill>
            <a:schemeClr val="tx2">
              <a:lumMod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ight Arrow 9"/>
          <p:cNvSpPr/>
          <p:nvPr/>
        </p:nvSpPr>
        <p:spPr>
          <a:xfrm>
            <a:off x="3960943" y="2318658"/>
            <a:ext cx="598714" cy="381000"/>
          </a:xfrm>
          <a:prstGeom prst="rightArrow">
            <a:avLst/>
          </a:prstGeom>
          <a:solidFill>
            <a:schemeClr val="tx2">
              <a:lumMod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ight Arrow 10"/>
          <p:cNvSpPr/>
          <p:nvPr/>
        </p:nvSpPr>
        <p:spPr>
          <a:xfrm>
            <a:off x="4781357" y="2318657"/>
            <a:ext cx="598714" cy="381000"/>
          </a:xfrm>
          <a:prstGeom prst="rightArrow">
            <a:avLst/>
          </a:prstGeom>
          <a:solidFill>
            <a:schemeClr val="tx2">
              <a:lumMod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522514" y="1431472"/>
            <a:ext cx="8229600" cy="162197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ounded Rectangle 12"/>
          <p:cNvSpPr/>
          <p:nvPr/>
        </p:nvSpPr>
        <p:spPr>
          <a:xfrm>
            <a:off x="696686" y="3929741"/>
            <a:ext cx="2046514" cy="772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Customer</a:t>
            </a:r>
            <a:endParaRPr lang="en-US" dirty="0"/>
          </a:p>
        </p:txBody>
      </p:sp>
      <p:sp>
        <p:nvSpPr>
          <p:cNvPr id="14" name="Rounded Rectangle 13"/>
          <p:cNvSpPr/>
          <p:nvPr/>
        </p:nvSpPr>
        <p:spPr>
          <a:xfrm>
            <a:off x="5874300" y="3924299"/>
            <a:ext cx="2762057" cy="772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Semua</a:t>
            </a:r>
            <a:r>
              <a:rPr lang="en-US" sz="1200" dirty="0" smtClean="0"/>
              <a:t> customer </a:t>
            </a:r>
            <a:r>
              <a:rPr lang="en-US" sz="1200" dirty="0" err="1" smtClean="0"/>
              <a:t>akan</a:t>
            </a:r>
            <a:r>
              <a:rPr lang="en-US" sz="1200" dirty="0" smtClean="0"/>
              <a:t> </a:t>
            </a:r>
            <a:r>
              <a:rPr lang="en-US" sz="1200" dirty="0" err="1" smtClean="0"/>
              <a:t>diberikan</a:t>
            </a:r>
            <a:r>
              <a:rPr lang="en-US" sz="1200" dirty="0" smtClean="0"/>
              <a:t> </a:t>
            </a:r>
            <a:r>
              <a:rPr lang="en-US" sz="1200" dirty="0" err="1" smtClean="0"/>
              <a:t>tayangan</a:t>
            </a:r>
            <a:r>
              <a:rPr lang="en-US" sz="1200" dirty="0" smtClean="0"/>
              <a:t> </a:t>
            </a:r>
            <a:r>
              <a:rPr lang="en-US" sz="1200" dirty="0" err="1" smtClean="0"/>
              <a:t>iklan</a:t>
            </a:r>
            <a:r>
              <a:rPr lang="en-US" sz="1200" dirty="0" smtClean="0"/>
              <a:t> </a:t>
            </a:r>
            <a:r>
              <a:rPr lang="en-US" sz="1200" dirty="0" err="1" smtClean="0"/>
              <a:t>pada</a:t>
            </a:r>
            <a:r>
              <a:rPr lang="en-US" sz="1200" dirty="0" smtClean="0"/>
              <a:t> platform </a:t>
            </a:r>
            <a:r>
              <a:rPr lang="en-US" sz="1200" dirty="0" err="1" smtClean="0"/>
              <a:t>atau</a:t>
            </a:r>
            <a:r>
              <a:rPr lang="en-US" sz="1200" dirty="0" smtClean="0"/>
              <a:t> website yang </a:t>
            </a:r>
            <a:r>
              <a:rPr lang="en-US" sz="1200" dirty="0" err="1" smtClean="0"/>
              <a:t>mereka</a:t>
            </a:r>
            <a:r>
              <a:rPr lang="en-US" sz="1200" dirty="0" smtClean="0"/>
              <a:t> </a:t>
            </a:r>
            <a:r>
              <a:rPr lang="en-US" sz="1200" dirty="0" err="1" smtClean="0"/>
              <a:t>kunjungi</a:t>
            </a:r>
            <a:endParaRPr lang="en-US" sz="1200" dirty="0"/>
          </a:p>
        </p:txBody>
      </p:sp>
      <p:sp>
        <p:nvSpPr>
          <p:cNvPr id="15" name="Rounded Rectangle 14"/>
          <p:cNvSpPr/>
          <p:nvPr/>
        </p:nvSpPr>
        <p:spPr>
          <a:xfrm>
            <a:off x="3140529" y="3924299"/>
            <a:ext cx="2400300" cy="772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Melakukan</a:t>
            </a:r>
            <a:r>
              <a:rPr lang="en-US" sz="1200" dirty="0" smtClean="0"/>
              <a:t> </a:t>
            </a:r>
            <a:r>
              <a:rPr lang="en-US" sz="1200" dirty="0" err="1" smtClean="0"/>
              <a:t>Prediksi</a:t>
            </a:r>
            <a:r>
              <a:rPr lang="en-US" sz="1200" dirty="0" smtClean="0"/>
              <a:t> </a:t>
            </a:r>
            <a:r>
              <a:rPr lang="en-US" sz="1200" dirty="0" err="1" smtClean="0"/>
              <a:t>untuk</a:t>
            </a:r>
            <a:r>
              <a:rPr lang="en-US" sz="1200" dirty="0" smtClean="0"/>
              <a:t> </a:t>
            </a:r>
            <a:r>
              <a:rPr lang="en-US" sz="1200" dirty="0" err="1" smtClean="0"/>
              <a:t>mengetahui</a:t>
            </a:r>
            <a:r>
              <a:rPr lang="en-US" sz="1200" dirty="0" smtClean="0"/>
              <a:t> target customer yang </a:t>
            </a:r>
            <a:r>
              <a:rPr lang="en-US" sz="1200" dirty="0" err="1" smtClean="0"/>
              <a:t>akan</a:t>
            </a:r>
            <a:r>
              <a:rPr lang="en-US" sz="1200" dirty="0" smtClean="0"/>
              <a:t> </a:t>
            </a:r>
            <a:r>
              <a:rPr lang="en-US" sz="1200" dirty="0" err="1" smtClean="0"/>
              <a:t>melakukan</a:t>
            </a:r>
            <a:r>
              <a:rPr lang="en-US" sz="1200" dirty="0" smtClean="0"/>
              <a:t> click ad </a:t>
            </a:r>
            <a:endParaRPr lang="en-US" sz="1200" dirty="0"/>
          </a:p>
        </p:txBody>
      </p:sp>
      <p:cxnSp>
        <p:nvCxnSpPr>
          <p:cNvPr id="9" name="Straight Arrow Connector 8"/>
          <p:cNvCxnSpPr>
            <a:stCxn id="13" idx="3"/>
            <a:endCxn id="15" idx="1"/>
          </p:cNvCxnSpPr>
          <p:nvPr/>
        </p:nvCxnSpPr>
        <p:spPr>
          <a:xfrm flipV="1">
            <a:off x="2743200" y="4310742"/>
            <a:ext cx="397329" cy="5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endCxn id="14" idx="1"/>
          </p:cNvCxnSpPr>
          <p:nvPr/>
        </p:nvCxnSpPr>
        <p:spPr>
          <a:xfrm>
            <a:off x="5559878" y="4310742"/>
            <a:ext cx="3144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522514" y="3129506"/>
            <a:ext cx="8229600" cy="192135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7571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Rectangle 1"/>
          <p:cNvSpPr/>
          <p:nvPr/>
        </p:nvSpPr>
        <p:spPr>
          <a:xfrm>
            <a:off x="664030" y="805656"/>
            <a:ext cx="2590800"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smtClean="0"/>
              <a:t>BEFORE MODELING</a:t>
            </a:r>
            <a:endParaRPr lang="en-US" sz="1800" b="1" dirty="0"/>
          </a:p>
        </p:txBody>
      </p:sp>
      <p:sp>
        <p:nvSpPr>
          <p:cNvPr id="3" name="Rounded Rectangle 2"/>
          <p:cNvSpPr/>
          <p:nvPr/>
        </p:nvSpPr>
        <p:spPr>
          <a:xfrm>
            <a:off x="664029" y="2717498"/>
            <a:ext cx="2688772" cy="809496"/>
          </a:xfrm>
          <a:prstGeom prst="round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marL="171450" indent="-171450">
              <a:buFontTx/>
              <a:buChar char="-"/>
            </a:pPr>
            <a:r>
              <a:rPr lang="en-US" sz="1200" dirty="0" smtClean="0"/>
              <a:t>Cost </a:t>
            </a:r>
            <a:r>
              <a:rPr lang="en-US" sz="1200" dirty="0" err="1" smtClean="0"/>
              <a:t>untuk</a:t>
            </a:r>
            <a:r>
              <a:rPr lang="en-US" sz="1200" dirty="0" smtClean="0"/>
              <a:t> marketing (</a:t>
            </a:r>
            <a:r>
              <a:rPr lang="en-US" sz="1200" dirty="0" err="1" smtClean="0"/>
              <a:t>iklan</a:t>
            </a:r>
            <a:r>
              <a:rPr lang="en-US" sz="1200" dirty="0" smtClean="0"/>
              <a:t>) = 1000*0.05$ = 100$</a:t>
            </a:r>
          </a:p>
          <a:p>
            <a:pPr marL="171450" indent="-171450">
              <a:buFontTx/>
              <a:buChar char="-"/>
            </a:pPr>
            <a:r>
              <a:rPr lang="en-US" sz="1200" dirty="0"/>
              <a:t>Cost lain-lain (</a:t>
            </a:r>
            <a:r>
              <a:rPr lang="en-US" sz="1200" dirty="0" err="1"/>
              <a:t>misal</a:t>
            </a:r>
            <a:r>
              <a:rPr lang="en-US" sz="1200" dirty="0"/>
              <a:t> </a:t>
            </a:r>
            <a:r>
              <a:rPr lang="en-US" sz="1200" dirty="0" err="1"/>
              <a:t>operasional</a:t>
            </a:r>
            <a:r>
              <a:rPr lang="en-US" sz="1200" dirty="0"/>
              <a:t> </a:t>
            </a:r>
            <a:r>
              <a:rPr lang="en-US" sz="1200" dirty="0" err="1"/>
              <a:t>produk</a:t>
            </a:r>
            <a:r>
              <a:rPr lang="en-US" sz="1200" dirty="0"/>
              <a:t>, </a:t>
            </a:r>
            <a:r>
              <a:rPr lang="en-US" sz="1200" dirty="0" err="1"/>
              <a:t>asumsi</a:t>
            </a:r>
            <a:r>
              <a:rPr lang="en-US" sz="1200" dirty="0"/>
              <a:t>) = 2</a:t>
            </a:r>
            <a:r>
              <a:rPr lang="en-US" sz="1200" dirty="0" smtClean="0"/>
              <a:t>00$</a:t>
            </a:r>
            <a:endParaRPr lang="en-US" sz="1200" dirty="0"/>
          </a:p>
        </p:txBody>
      </p:sp>
      <p:sp>
        <p:nvSpPr>
          <p:cNvPr id="8" name="Rounded Rectangle 7"/>
          <p:cNvSpPr/>
          <p:nvPr/>
        </p:nvSpPr>
        <p:spPr>
          <a:xfrm>
            <a:off x="5455201" y="1571058"/>
            <a:ext cx="3132170" cy="576943"/>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Click Through Rate/Conversion rate </a:t>
            </a:r>
            <a:r>
              <a:rPr lang="en-US" dirty="0" smtClean="0"/>
              <a:t/>
            </a:r>
            <a:br>
              <a:rPr lang="en-US" dirty="0" smtClean="0"/>
            </a:br>
            <a:r>
              <a:rPr lang="en-US" dirty="0" smtClean="0"/>
              <a:t>= 90-99% (</a:t>
            </a:r>
            <a:r>
              <a:rPr lang="en-US" dirty="0" err="1" smtClean="0"/>
              <a:t>Ambil</a:t>
            </a:r>
            <a:r>
              <a:rPr lang="en-US" dirty="0" smtClean="0"/>
              <a:t> rata-rata = 95%)</a:t>
            </a:r>
            <a:endParaRPr lang="en-US" dirty="0"/>
          </a:p>
        </p:txBody>
      </p:sp>
      <p:sp>
        <p:nvSpPr>
          <p:cNvPr id="11" name="Right Arrow 10"/>
          <p:cNvSpPr/>
          <p:nvPr/>
        </p:nvSpPr>
        <p:spPr>
          <a:xfrm>
            <a:off x="4147459" y="1669030"/>
            <a:ext cx="598714" cy="381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500742" y="664029"/>
            <a:ext cx="8229600" cy="4317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ounded Rectangle 18"/>
          <p:cNvSpPr/>
          <p:nvPr/>
        </p:nvSpPr>
        <p:spPr>
          <a:xfrm>
            <a:off x="664029" y="1607885"/>
            <a:ext cx="2688772" cy="503291"/>
          </a:xfrm>
          <a:prstGeom prst="round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Click Through Rate/Conversion rate = 50%</a:t>
            </a:r>
          </a:p>
        </p:txBody>
      </p:sp>
      <p:sp>
        <p:nvSpPr>
          <p:cNvPr id="21" name="Rectangle 20"/>
          <p:cNvSpPr/>
          <p:nvPr/>
        </p:nvSpPr>
        <p:spPr>
          <a:xfrm>
            <a:off x="5725886" y="805656"/>
            <a:ext cx="2590800"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smtClean="0"/>
              <a:t>AFTER MODELING</a:t>
            </a:r>
            <a:endParaRPr lang="en-US" sz="1800" b="1" dirty="0"/>
          </a:p>
        </p:txBody>
      </p:sp>
      <p:sp>
        <p:nvSpPr>
          <p:cNvPr id="23" name="Rounded Rectangle 22"/>
          <p:cNvSpPr/>
          <p:nvPr/>
        </p:nvSpPr>
        <p:spPr>
          <a:xfrm>
            <a:off x="5543743" y="2843605"/>
            <a:ext cx="2955086" cy="809495"/>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marL="171450" indent="-171450">
              <a:buFontTx/>
              <a:buChar char="-"/>
            </a:pPr>
            <a:r>
              <a:rPr lang="en-US" sz="1200" dirty="0" smtClean="0"/>
              <a:t>Cost </a:t>
            </a:r>
            <a:r>
              <a:rPr lang="en-US" sz="1200" dirty="0" err="1"/>
              <a:t>untuk</a:t>
            </a:r>
            <a:r>
              <a:rPr lang="en-US" sz="1200" dirty="0"/>
              <a:t> marketing (</a:t>
            </a:r>
            <a:r>
              <a:rPr lang="en-US" sz="1200" dirty="0" err="1"/>
              <a:t>iklan</a:t>
            </a:r>
            <a:r>
              <a:rPr lang="en-US" sz="1200" dirty="0"/>
              <a:t>) </a:t>
            </a:r>
            <a:r>
              <a:rPr lang="en-US" sz="1200" dirty="0" smtClean="0"/>
              <a:t/>
            </a:r>
            <a:br>
              <a:rPr lang="en-US" sz="1200" dirty="0" smtClean="0"/>
            </a:br>
            <a:r>
              <a:rPr lang="en-US" sz="1200" dirty="0" smtClean="0"/>
              <a:t>= 500*0.1</a:t>
            </a:r>
            <a:r>
              <a:rPr lang="en-US" sz="1200" dirty="0"/>
              <a:t>$ = </a:t>
            </a:r>
            <a:r>
              <a:rPr lang="en-US" sz="1200" dirty="0" smtClean="0"/>
              <a:t>50$ </a:t>
            </a:r>
            <a:r>
              <a:rPr lang="en-US" sz="1200" b="1" dirty="0" smtClean="0">
                <a:effectLst>
                  <a:outerShdw blurRad="38100" dist="38100" dir="2700000" algn="tl">
                    <a:srgbClr val="000000">
                      <a:alpha val="43137"/>
                    </a:srgbClr>
                  </a:outerShdw>
                </a:effectLst>
              </a:rPr>
              <a:t>(SAVE 50$)</a:t>
            </a:r>
          </a:p>
          <a:p>
            <a:pPr marL="171450" indent="-171450">
              <a:buFontTx/>
              <a:buChar char="-"/>
            </a:pPr>
            <a:r>
              <a:rPr lang="en-US" sz="1200" dirty="0"/>
              <a:t>Cost lain-lain (</a:t>
            </a:r>
            <a:r>
              <a:rPr lang="en-US" sz="1200" dirty="0" err="1"/>
              <a:t>misal</a:t>
            </a:r>
            <a:r>
              <a:rPr lang="en-US" sz="1200" dirty="0"/>
              <a:t> </a:t>
            </a:r>
            <a:r>
              <a:rPr lang="en-US" sz="1200" dirty="0" err="1"/>
              <a:t>operasional</a:t>
            </a:r>
            <a:r>
              <a:rPr lang="en-US" sz="1200" dirty="0"/>
              <a:t> </a:t>
            </a:r>
            <a:r>
              <a:rPr lang="en-US" sz="1200" dirty="0" err="1"/>
              <a:t>produk</a:t>
            </a:r>
            <a:r>
              <a:rPr lang="en-US" sz="1200" dirty="0"/>
              <a:t>, </a:t>
            </a:r>
            <a:r>
              <a:rPr lang="en-US" sz="1200" dirty="0" err="1"/>
              <a:t>asumsi</a:t>
            </a:r>
            <a:r>
              <a:rPr lang="en-US" sz="1200" dirty="0"/>
              <a:t>) = </a:t>
            </a:r>
            <a:r>
              <a:rPr lang="en-US" sz="1200" dirty="0" smtClean="0"/>
              <a:t>200$</a:t>
            </a:r>
            <a:endParaRPr lang="en-US" sz="1200" dirty="0"/>
          </a:p>
        </p:txBody>
      </p:sp>
      <p:sp>
        <p:nvSpPr>
          <p:cNvPr id="7" name="Rectangle 6"/>
          <p:cNvSpPr/>
          <p:nvPr/>
        </p:nvSpPr>
        <p:spPr>
          <a:xfrm>
            <a:off x="3526973" y="2830877"/>
            <a:ext cx="1839686" cy="58273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smtClean="0"/>
              <a:t>Misal</a:t>
            </a:r>
            <a:r>
              <a:rPr lang="en-US" sz="1100" dirty="0" smtClean="0"/>
              <a:t>, cost </a:t>
            </a:r>
            <a:r>
              <a:rPr lang="en-US" sz="1100" dirty="0" err="1" smtClean="0"/>
              <a:t>untuk</a:t>
            </a:r>
            <a:r>
              <a:rPr lang="en-US" sz="1100" dirty="0" smtClean="0"/>
              <a:t> </a:t>
            </a:r>
            <a:r>
              <a:rPr lang="en-US" sz="1100" dirty="0" err="1" smtClean="0"/>
              <a:t>penayangan</a:t>
            </a:r>
            <a:r>
              <a:rPr lang="en-US" sz="1100" dirty="0" smtClean="0"/>
              <a:t> </a:t>
            </a:r>
            <a:r>
              <a:rPr lang="en-US" sz="1100" dirty="0" err="1" smtClean="0"/>
              <a:t>iklan</a:t>
            </a:r>
            <a:r>
              <a:rPr lang="en-US" sz="1100" dirty="0" smtClean="0"/>
              <a:t> </a:t>
            </a:r>
            <a:r>
              <a:rPr lang="en-US" sz="1100" dirty="0" err="1" smtClean="0"/>
              <a:t>adalah</a:t>
            </a:r>
            <a:r>
              <a:rPr lang="en-US" sz="1100" dirty="0" smtClean="0"/>
              <a:t> 0.1$/ </a:t>
            </a:r>
            <a:r>
              <a:rPr lang="en-US" sz="1100" dirty="0" err="1" smtClean="0"/>
              <a:t>tayang</a:t>
            </a:r>
            <a:endParaRPr lang="en-US" sz="1100" dirty="0"/>
          </a:p>
        </p:txBody>
      </p:sp>
      <p:pic>
        <p:nvPicPr>
          <p:cNvPr id="26" name="Google Shape;515;g4c0029612e7a634_288"/>
          <p:cNvPicPr preferRelativeResize="0"/>
          <p:nvPr/>
        </p:nvPicPr>
        <p:blipFill rotWithShape="1">
          <a:blip r:embed="rId3">
            <a:alphaModFix/>
          </a:blip>
          <a:srcRect/>
          <a:stretch/>
        </p:blipFill>
        <p:spPr>
          <a:xfrm>
            <a:off x="3034642" y="3574023"/>
            <a:ext cx="2509101" cy="1797429"/>
          </a:xfrm>
          <a:prstGeom prst="rect">
            <a:avLst/>
          </a:prstGeom>
          <a:noFill/>
          <a:ln>
            <a:noFill/>
          </a:ln>
        </p:spPr>
      </p:pic>
    </p:spTree>
    <p:extLst>
      <p:ext uri="{BB962C8B-B14F-4D97-AF65-F5344CB8AC3E}">
        <p14:creationId xmlns:p14="http://schemas.microsoft.com/office/powerpoint/2010/main" val="2493166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Rectangle 1"/>
          <p:cNvSpPr/>
          <p:nvPr/>
        </p:nvSpPr>
        <p:spPr>
          <a:xfrm>
            <a:off x="664030" y="805656"/>
            <a:ext cx="2590800"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BEFORE MODELING</a:t>
            </a:r>
            <a:endParaRPr lang="en-US" sz="1600" b="1" dirty="0"/>
          </a:p>
        </p:txBody>
      </p:sp>
      <p:sp>
        <p:nvSpPr>
          <p:cNvPr id="5" name="Rectangle 4"/>
          <p:cNvSpPr/>
          <p:nvPr/>
        </p:nvSpPr>
        <p:spPr>
          <a:xfrm>
            <a:off x="500742" y="664029"/>
            <a:ext cx="8229600" cy="4317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5725886" y="805656"/>
            <a:ext cx="2590800" cy="424542"/>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AFTER MODELING</a:t>
            </a:r>
            <a:endParaRPr lang="en-US" sz="1600" b="1" dirty="0"/>
          </a:p>
        </p:txBody>
      </p:sp>
      <p:sp>
        <p:nvSpPr>
          <p:cNvPr id="14" name="Rounded Rectangle 13"/>
          <p:cNvSpPr/>
          <p:nvPr/>
        </p:nvSpPr>
        <p:spPr>
          <a:xfrm>
            <a:off x="661631" y="1649238"/>
            <a:ext cx="2590800" cy="1298995"/>
          </a:xfrm>
          <a:prstGeom prst="round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Pendapatan</a:t>
            </a:r>
            <a:r>
              <a:rPr lang="en-US" sz="1200" dirty="0" smtClean="0"/>
              <a:t> </a:t>
            </a:r>
            <a:r>
              <a:rPr lang="en-US" sz="1200" dirty="0" err="1" smtClean="0"/>
              <a:t>bersih</a:t>
            </a:r>
            <a:endParaRPr lang="en-US" sz="1200" dirty="0" smtClean="0"/>
          </a:p>
          <a:p>
            <a:pPr algn="ctr"/>
            <a:r>
              <a:rPr lang="en-US" sz="1200" dirty="0" err="1" smtClean="0"/>
              <a:t>Penjualan</a:t>
            </a:r>
            <a:r>
              <a:rPr lang="en-US" sz="1200" dirty="0" smtClean="0"/>
              <a:t> - Cost </a:t>
            </a:r>
          </a:p>
          <a:p>
            <a:pPr algn="ctr"/>
            <a:r>
              <a:rPr lang="en-US" sz="1200" dirty="0" smtClean="0"/>
              <a:t>= 500$ - 100$ - 200= </a:t>
            </a:r>
            <a:r>
              <a:rPr lang="en-US" sz="1200" dirty="0"/>
              <a:t>2</a:t>
            </a:r>
            <a:r>
              <a:rPr lang="en-US" sz="1200" dirty="0" smtClean="0"/>
              <a:t>00$ </a:t>
            </a:r>
          </a:p>
          <a:p>
            <a:pPr algn="ctr"/>
            <a:r>
              <a:rPr lang="en-US" sz="1600" b="1" dirty="0"/>
              <a:t>NET PROFIT = </a:t>
            </a:r>
            <a:r>
              <a:rPr lang="en-US" sz="1600" b="1" dirty="0" smtClean="0"/>
              <a:t>200$</a:t>
            </a:r>
            <a:endParaRPr lang="en-US" sz="1600" b="1" dirty="0"/>
          </a:p>
        </p:txBody>
      </p:sp>
      <p:sp>
        <p:nvSpPr>
          <p:cNvPr id="15" name="Rounded Rectangle 14"/>
          <p:cNvSpPr/>
          <p:nvPr/>
        </p:nvSpPr>
        <p:spPr>
          <a:xfrm>
            <a:off x="5592213" y="1721676"/>
            <a:ext cx="2955086" cy="1226557"/>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Pendapatan</a:t>
            </a:r>
            <a:r>
              <a:rPr lang="en-US" sz="1200" dirty="0" smtClean="0"/>
              <a:t> </a:t>
            </a:r>
            <a:r>
              <a:rPr lang="en-US" sz="1200" dirty="0" err="1"/>
              <a:t>bersih</a:t>
            </a:r>
            <a:r>
              <a:rPr lang="en-US" sz="1200" dirty="0"/>
              <a:t> </a:t>
            </a:r>
          </a:p>
          <a:p>
            <a:pPr algn="ctr"/>
            <a:r>
              <a:rPr lang="en-US" sz="1200" dirty="0"/>
              <a:t>= 500$ - </a:t>
            </a:r>
            <a:r>
              <a:rPr lang="en-US" sz="1200" dirty="0" smtClean="0"/>
              <a:t>200- 50</a:t>
            </a:r>
            <a:r>
              <a:rPr lang="en-US" sz="1200" dirty="0"/>
              <a:t>$ = 2</a:t>
            </a:r>
            <a:r>
              <a:rPr lang="en-US" sz="1200" dirty="0" smtClean="0"/>
              <a:t>50$</a:t>
            </a:r>
          </a:p>
          <a:p>
            <a:pPr algn="ctr"/>
            <a:r>
              <a:rPr lang="en-US" sz="1200" dirty="0" smtClean="0"/>
              <a:t> </a:t>
            </a:r>
          </a:p>
          <a:p>
            <a:pPr algn="ctr"/>
            <a:r>
              <a:rPr lang="en-US" sz="1600" b="1" dirty="0" smtClean="0"/>
              <a:t>NET PROFIT = 250$</a:t>
            </a:r>
            <a:endParaRPr lang="en-US" sz="1600" b="1" dirty="0"/>
          </a:p>
        </p:txBody>
      </p:sp>
      <p:sp>
        <p:nvSpPr>
          <p:cNvPr id="16" name="Rectangle 15"/>
          <p:cNvSpPr/>
          <p:nvPr/>
        </p:nvSpPr>
        <p:spPr>
          <a:xfrm>
            <a:off x="3578784" y="1721676"/>
            <a:ext cx="1609201"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err="1"/>
              <a:t>Pendapatan</a:t>
            </a:r>
            <a:r>
              <a:rPr lang="en-US" sz="1100" dirty="0"/>
              <a:t> </a:t>
            </a:r>
            <a:r>
              <a:rPr lang="en-US" sz="1100" dirty="0" err="1"/>
              <a:t>kotor</a:t>
            </a:r>
            <a:r>
              <a:rPr lang="en-US" sz="1100" dirty="0"/>
              <a:t> = </a:t>
            </a:r>
            <a:endParaRPr lang="en-US" sz="1100" dirty="0" smtClean="0"/>
          </a:p>
          <a:p>
            <a:pPr algn="ctr"/>
            <a:r>
              <a:rPr lang="en-US" sz="1100" dirty="0" smtClean="0"/>
              <a:t>1$ x </a:t>
            </a:r>
            <a:r>
              <a:rPr lang="en-US" sz="1100" dirty="0"/>
              <a:t>500 = </a:t>
            </a:r>
            <a:r>
              <a:rPr lang="en-US" sz="1100" dirty="0" smtClean="0"/>
              <a:t>500</a:t>
            </a:r>
            <a:r>
              <a:rPr lang="en-US" sz="1100" dirty="0"/>
              <a:t>$ </a:t>
            </a:r>
          </a:p>
        </p:txBody>
      </p:sp>
      <p:sp>
        <p:nvSpPr>
          <p:cNvPr id="17" name="Rectangle 16"/>
          <p:cNvSpPr/>
          <p:nvPr/>
        </p:nvSpPr>
        <p:spPr>
          <a:xfrm>
            <a:off x="664030" y="3273029"/>
            <a:ext cx="2588401" cy="73866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i="1" dirty="0" smtClean="0">
                <a:solidFill>
                  <a:srgbClr val="222222"/>
                </a:solidFill>
                <a:latin typeface="Roboto" panose="020B0604020202020204" charset="0"/>
              </a:rPr>
              <a:t>Net Profit Margin  </a:t>
            </a:r>
            <a:endParaRPr lang="en-US" i="1" dirty="0">
              <a:solidFill>
                <a:srgbClr val="222222"/>
              </a:solidFill>
              <a:latin typeface="Roboto" panose="020B0604020202020204" charset="0"/>
            </a:endParaRPr>
          </a:p>
          <a:p>
            <a:pPr algn="ctr"/>
            <a:r>
              <a:rPr lang="en-US" i="1" dirty="0" smtClean="0">
                <a:solidFill>
                  <a:srgbClr val="222222"/>
                </a:solidFill>
                <a:latin typeface="Roboto" panose="020B0604020202020204" charset="0"/>
              </a:rPr>
              <a:t>= Net </a:t>
            </a:r>
            <a:r>
              <a:rPr lang="en-US" i="1" dirty="0">
                <a:solidFill>
                  <a:srgbClr val="222222"/>
                </a:solidFill>
                <a:latin typeface="Roboto" panose="020B0604020202020204" charset="0"/>
              </a:rPr>
              <a:t>income ÷ sales </a:t>
            </a:r>
            <a:endParaRPr lang="en-US" i="1" dirty="0" smtClean="0">
              <a:solidFill>
                <a:srgbClr val="222222"/>
              </a:solidFill>
              <a:latin typeface="Roboto" panose="020B0604020202020204" charset="0"/>
            </a:endParaRPr>
          </a:p>
          <a:p>
            <a:pPr algn="ctr"/>
            <a:r>
              <a:rPr lang="en-US" i="1" dirty="0" smtClean="0">
                <a:solidFill>
                  <a:srgbClr val="222222"/>
                </a:solidFill>
                <a:latin typeface="Roboto" panose="020B0604020202020204" charset="0"/>
              </a:rPr>
              <a:t>= 200 : 500 = 40%</a:t>
            </a:r>
            <a:endParaRPr lang="en-US" dirty="0"/>
          </a:p>
        </p:txBody>
      </p:sp>
      <p:sp>
        <p:nvSpPr>
          <p:cNvPr id="18" name="Rectangle 17"/>
          <p:cNvSpPr/>
          <p:nvPr/>
        </p:nvSpPr>
        <p:spPr>
          <a:xfrm>
            <a:off x="5668416" y="3225967"/>
            <a:ext cx="2878883" cy="73866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i="1" dirty="0" smtClean="0">
                <a:solidFill>
                  <a:srgbClr val="222222"/>
                </a:solidFill>
                <a:latin typeface="Roboto" panose="020B0604020202020204" charset="0"/>
              </a:rPr>
              <a:t>Net Profit Margin  </a:t>
            </a:r>
            <a:endParaRPr lang="en-US" i="1" dirty="0">
              <a:solidFill>
                <a:srgbClr val="222222"/>
              </a:solidFill>
              <a:latin typeface="Roboto" panose="020B0604020202020204" charset="0"/>
            </a:endParaRPr>
          </a:p>
          <a:p>
            <a:pPr algn="ctr"/>
            <a:r>
              <a:rPr lang="en-US" i="1" dirty="0" smtClean="0">
                <a:solidFill>
                  <a:srgbClr val="222222"/>
                </a:solidFill>
                <a:latin typeface="Roboto" panose="020B0604020202020204" charset="0"/>
              </a:rPr>
              <a:t>= Net </a:t>
            </a:r>
            <a:r>
              <a:rPr lang="en-US" i="1" dirty="0">
                <a:solidFill>
                  <a:srgbClr val="222222"/>
                </a:solidFill>
                <a:latin typeface="Roboto" panose="020B0604020202020204" charset="0"/>
              </a:rPr>
              <a:t>income ÷ sales </a:t>
            </a:r>
            <a:endParaRPr lang="en-US" i="1" dirty="0" smtClean="0">
              <a:solidFill>
                <a:srgbClr val="222222"/>
              </a:solidFill>
              <a:latin typeface="Roboto" panose="020B0604020202020204" charset="0"/>
            </a:endParaRPr>
          </a:p>
          <a:p>
            <a:pPr algn="ctr"/>
            <a:r>
              <a:rPr lang="en-US" i="1" dirty="0" smtClean="0">
                <a:solidFill>
                  <a:srgbClr val="222222"/>
                </a:solidFill>
                <a:latin typeface="Roboto" panose="020B0604020202020204" charset="0"/>
              </a:rPr>
              <a:t>= 250 : 500 = 50%</a:t>
            </a:r>
            <a:endParaRPr lang="en-US" dirty="0"/>
          </a:p>
        </p:txBody>
      </p:sp>
      <p:sp>
        <p:nvSpPr>
          <p:cNvPr id="20" name="Rectangle 19"/>
          <p:cNvSpPr/>
          <p:nvPr/>
        </p:nvSpPr>
        <p:spPr>
          <a:xfrm>
            <a:off x="3463541" y="2256217"/>
            <a:ext cx="1839686"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dirty="0" err="1"/>
              <a:t>Misal</a:t>
            </a:r>
            <a:r>
              <a:rPr lang="en-US" sz="1100" dirty="0"/>
              <a:t> </a:t>
            </a:r>
            <a:r>
              <a:rPr lang="en-US" sz="1100" dirty="0" err="1"/>
              <a:t>harga</a:t>
            </a:r>
            <a:r>
              <a:rPr lang="en-US" sz="1100" dirty="0"/>
              <a:t> </a:t>
            </a:r>
            <a:r>
              <a:rPr lang="en-US" sz="1100" dirty="0" err="1"/>
              <a:t>produk</a:t>
            </a:r>
            <a:r>
              <a:rPr lang="en-US" sz="1100" dirty="0"/>
              <a:t> = </a:t>
            </a:r>
            <a:r>
              <a:rPr lang="en-US" sz="1100" dirty="0" smtClean="0"/>
              <a:t>1$/</a:t>
            </a:r>
            <a:r>
              <a:rPr lang="en-US" sz="1100" dirty="0" err="1"/>
              <a:t>buah</a:t>
            </a:r>
            <a:r>
              <a:rPr lang="en-US" sz="1100" dirty="0"/>
              <a:t> </a:t>
            </a:r>
            <a:r>
              <a:rPr lang="en-US" sz="1100" dirty="0" err="1"/>
              <a:t>dan</a:t>
            </a:r>
            <a:r>
              <a:rPr lang="en-US" sz="1100" dirty="0"/>
              <a:t> </a:t>
            </a:r>
            <a:r>
              <a:rPr lang="en-US" sz="1100" dirty="0" err="1"/>
              <a:t>asumsi</a:t>
            </a:r>
            <a:r>
              <a:rPr lang="en-US" sz="1100" dirty="0"/>
              <a:t> yang click </a:t>
            </a:r>
            <a:r>
              <a:rPr lang="en-US" sz="1100" dirty="0" err="1"/>
              <a:t>pada</a:t>
            </a:r>
            <a:r>
              <a:rPr lang="en-US" sz="1100" dirty="0"/>
              <a:t> </a:t>
            </a:r>
            <a:r>
              <a:rPr lang="en-US" sz="1100" dirty="0" err="1"/>
              <a:t>iklan</a:t>
            </a:r>
            <a:r>
              <a:rPr lang="en-US" sz="1100" dirty="0"/>
              <a:t> </a:t>
            </a:r>
            <a:r>
              <a:rPr lang="en-US" sz="1100" dirty="0" err="1"/>
              <a:t>adalah</a:t>
            </a:r>
            <a:r>
              <a:rPr lang="en-US" sz="1100" dirty="0"/>
              <a:t> customer yang </a:t>
            </a:r>
            <a:r>
              <a:rPr lang="en-US" sz="1100" dirty="0" err="1"/>
              <a:t>beli</a:t>
            </a:r>
            <a:endParaRPr lang="en-US" sz="1100" dirty="0"/>
          </a:p>
        </p:txBody>
      </p:sp>
      <p:sp>
        <p:nvSpPr>
          <p:cNvPr id="6" name="Rectangle 5"/>
          <p:cNvSpPr/>
          <p:nvPr/>
        </p:nvSpPr>
        <p:spPr>
          <a:xfrm>
            <a:off x="5632134" y="4341533"/>
            <a:ext cx="2951449" cy="40011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000" i="1" dirty="0">
                <a:solidFill>
                  <a:srgbClr val="222222"/>
                </a:solidFill>
                <a:latin typeface="Roboto" panose="020B0604020202020204" charset="0"/>
              </a:rPr>
              <a:t>Net Profit Margin  </a:t>
            </a:r>
            <a:r>
              <a:rPr lang="en-US" sz="2000" i="1" dirty="0" smtClean="0">
                <a:solidFill>
                  <a:srgbClr val="222222"/>
                </a:solidFill>
                <a:latin typeface="Roboto" panose="020B0604020202020204" charset="0"/>
              </a:rPr>
              <a:t> = 50%</a:t>
            </a:r>
            <a:endParaRPr lang="en-US" sz="2000" i="1" dirty="0">
              <a:solidFill>
                <a:srgbClr val="222222"/>
              </a:solidFill>
              <a:latin typeface="Roboto" panose="020B0604020202020204" charset="0"/>
            </a:endParaRPr>
          </a:p>
        </p:txBody>
      </p:sp>
      <p:sp>
        <p:nvSpPr>
          <p:cNvPr id="25" name="Rectangle 24"/>
          <p:cNvSpPr/>
          <p:nvPr/>
        </p:nvSpPr>
        <p:spPr>
          <a:xfrm>
            <a:off x="627335" y="4383611"/>
            <a:ext cx="2951450" cy="40011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000" i="1" dirty="0">
                <a:solidFill>
                  <a:srgbClr val="222222"/>
                </a:solidFill>
                <a:latin typeface="Roboto" panose="020B0604020202020204" charset="0"/>
              </a:rPr>
              <a:t>Net Profit Margin  </a:t>
            </a:r>
            <a:r>
              <a:rPr lang="en-US" sz="2000" i="1" dirty="0" smtClean="0">
                <a:solidFill>
                  <a:srgbClr val="222222"/>
                </a:solidFill>
                <a:latin typeface="Roboto" panose="020B0604020202020204" charset="0"/>
              </a:rPr>
              <a:t> = 40%</a:t>
            </a:r>
            <a:endParaRPr lang="en-US" sz="2000" i="1" dirty="0">
              <a:solidFill>
                <a:srgbClr val="222222"/>
              </a:solidFill>
              <a:latin typeface="Roboto" panose="020B0604020202020204" charset="0"/>
            </a:endParaRPr>
          </a:p>
        </p:txBody>
      </p:sp>
      <p:sp>
        <p:nvSpPr>
          <p:cNvPr id="10" name="Right Arrow 9"/>
          <p:cNvSpPr/>
          <p:nvPr/>
        </p:nvSpPr>
        <p:spPr>
          <a:xfrm>
            <a:off x="4266662" y="4344280"/>
            <a:ext cx="721136" cy="43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919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665680"/>
            <a:ext cx="88323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a:t>
            </a:r>
            <a:r>
              <a:rPr lang="en" sz="1500" b="1" i="1" dirty="0">
                <a:solidFill>
                  <a:schemeClr val="dk1"/>
                </a:solidFill>
              </a:rPr>
              <a:t>Exploration Data Analysis</a:t>
            </a:r>
            <a:r>
              <a:rPr lang="en" sz="1500" dirty="0">
                <a:solidFill>
                  <a:schemeClr val="dk1"/>
                </a:solidFill>
              </a:rPr>
              <a:t> (EDA) yang mencakup </a:t>
            </a:r>
            <a:r>
              <a:rPr lang="en" sz="1500" b="1" i="1" dirty="0">
                <a:solidFill>
                  <a:schemeClr val="dk1"/>
                </a:solidFill>
              </a:rPr>
              <a:t>Statistical analysis</a:t>
            </a:r>
            <a:r>
              <a:rPr lang="en" sz="1500" dirty="0">
                <a:solidFill>
                  <a:schemeClr val="dk1"/>
                </a:solidFill>
              </a:rPr>
              <a:t> baik untuk data numerik maupun kategori, Selanjutnya buat visualisasi data untuk </a:t>
            </a:r>
            <a:r>
              <a:rPr lang="en" sz="1500" b="1" i="1" dirty="0">
                <a:solidFill>
                  <a:schemeClr val="dk1"/>
                </a:solidFill>
              </a:rPr>
              <a:t>Univariate</a:t>
            </a:r>
            <a:r>
              <a:rPr lang="en" sz="1500" dirty="0">
                <a:solidFill>
                  <a:schemeClr val="dk1"/>
                </a:solidFill>
              </a:rPr>
              <a:t> dan </a:t>
            </a:r>
            <a:r>
              <a:rPr lang="en" sz="1500" b="1" i="1" dirty="0">
                <a:solidFill>
                  <a:schemeClr val="dk1"/>
                </a:solidFill>
              </a:rPr>
              <a:t>Bivariate analysis</a:t>
            </a:r>
            <a:r>
              <a:rPr lang="en" sz="1500" dirty="0">
                <a:solidFill>
                  <a:schemeClr val="dk1"/>
                </a:solidFill>
              </a:rPr>
              <a:t>, serta </a:t>
            </a:r>
            <a:r>
              <a:rPr lang="en" sz="1500" b="1" i="1" dirty="0">
                <a:solidFill>
                  <a:schemeClr val="dk1"/>
                </a:solidFill>
              </a:rPr>
              <a:t>Multivariate </a:t>
            </a:r>
            <a:r>
              <a:rPr lang="en" sz="1500" b="1" i="1" dirty="0" smtClean="0">
                <a:solidFill>
                  <a:schemeClr val="dk1"/>
                </a:solidFill>
              </a:rPr>
              <a:t>analysis</a:t>
            </a:r>
            <a:endParaRPr sz="1500" b="1" i="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496758" y="1590526"/>
            <a:ext cx="3999042" cy="1384995"/>
          </a:xfrm>
          <a:prstGeom prst="rect">
            <a:avLst/>
          </a:prstGeom>
        </p:spPr>
        <p:txBody>
          <a:bodyPr wrap="square">
            <a:spAutoFit/>
          </a:bodyPr>
          <a:lstStyle/>
          <a:p>
            <a:r>
              <a:rPr lang="en-US" sz="1200" dirty="0"/>
              <a:t>DATA UNDERSTANDING:</a:t>
            </a:r>
          </a:p>
          <a:p>
            <a:r>
              <a:rPr lang="en-US" sz="1200" dirty="0"/>
              <a:t>1. Daily Time Spent on Site :</a:t>
            </a:r>
            <a:r>
              <a:rPr lang="en-US" sz="1200" dirty="0" smtClean="0"/>
              <a:t> </a:t>
            </a:r>
            <a:r>
              <a:rPr lang="en-US" sz="1200" dirty="0" err="1"/>
              <a:t>waktu</a:t>
            </a:r>
            <a:r>
              <a:rPr lang="en-US" sz="1200" dirty="0"/>
              <a:t> yang </a:t>
            </a:r>
            <a:r>
              <a:rPr lang="en-US" sz="1200" dirty="0" err="1"/>
              <a:t>dihabiskan</a:t>
            </a:r>
            <a:r>
              <a:rPr lang="en-US" sz="1200" dirty="0"/>
              <a:t> </a:t>
            </a:r>
            <a:r>
              <a:rPr lang="en-US" sz="1200" dirty="0" err="1"/>
              <a:t>untuk</a:t>
            </a:r>
            <a:r>
              <a:rPr lang="en-US" sz="1200" dirty="0"/>
              <a:t> </a:t>
            </a:r>
            <a:r>
              <a:rPr lang="en-US" sz="1200" dirty="0" err="1"/>
              <a:t>berselancar</a:t>
            </a:r>
            <a:r>
              <a:rPr lang="en-US" sz="1200" dirty="0"/>
              <a:t> di website      </a:t>
            </a:r>
          </a:p>
          <a:p>
            <a:r>
              <a:rPr lang="en-US" sz="1200" dirty="0"/>
              <a:t>2. Age :</a:t>
            </a:r>
            <a:r>
              <a:rPr lang="en-US" sz="1200" dirty="0" smtClean="0"/>
              <a:t> </a:t>
            </a:r>
            <a:r>
              <a:rPr lang="en-US" sz="1200" dirty="0" err="1"/>
              <a:t>Umur</a:t>
            </a:r>
            <a:r>
              <a:rPr lang="en-US" sz="1200" dirty="0"/>
              <a:t> Customer</a:t>
            </a:r>
          </a:p>
          <a:p>
            <a:r>
              <a:rPr lang="en-US" sz="1200" dirty="0"/>
              <a:t>3. Area Income :</a:t>
            </a:r>
            <a:r>
              <a:rPr lang="en-US" sz="1200" dirty="0" smtClean="0"/>
              <a:t> </a:t>
            </a:r>
            <a:r>
              <a:rPr lang="en-US" sz="1200" dirty="0" err="1"/>
              <a:t>Pendapatan</a:t>
            </a:r>
            <a:endParaRPr lang="en-US" sz="1200" dirty="0"/>
          </a:p>
          <a:p>
            <a:r>
              <a:rPr lang="en-US" sz="1200" dirty="0"/>
              <a:t>4. Daily Internet usage </a:t>
            </a:r>
            <a:r>
              <a:rPr lang="en-US" sz="1200" dirty="0" smtClean="0"/>
              <a:t>: </a:t>
            </a:r>
            <a:r>
              <a:rPr lang="en-US" sz="1200" dirty="0" err="1" smtClean="0"/>
              <a:t>Pengunaan</a:t>
            </a:r>
            <a:r>
              <a:rPr lang="en-US" sz="1200" dirty="0" smtClean="0"/>
              <a:t> </a:t>
            </a:r>
            <a:r>
              <a:rPr lang="en-US" sz="1200" dirty="0"/>
              <a:t>internet sehari2</a:t>
            </a:r>
          </a:p>
          <a:p>
            <a:r>
              <a:rPr lang="en-US" sz="1200" dirty="0"/>
              <a:t>5. Male :</a:t>
            </a:r>
            <a:r>
              <a:rPr lang="en-US" sz="1200" dirty="0" smtClean="0"/>
              <a:t> </a:t>
            </a:r>
            <a:r>
              <a:rPr lang="en-US" sz="1200" dirty="0" err="1"/>
              <a:t>Jenis</a:t>
            </a:r>
            <a:r>
              <a:rPr lang="en-US" sz="1200" dirty="0"/>
              <a:t> </a:t>
            </a:r>
            <a:r>
              <a:rPr lang="en-US" sz="1200" dirty="0" err="1" smtClean="0"/>
              <a:t>kelamin</a:t>
            </a:r>
            <a:endParaRPr lang="en-US" sz="1200" dirty="0"/>
          </a:p>
        </p:txBody>
      </p:sp>
      <p:sp>
        <p:nvSpPr>
          <p:cNvPr id="5" name="Rectangle 4"/>
          <p:cNvSpPr/>
          <p:nvPr/>
        </p:nvSpPr>
        <p:spPr>
          <a:xfrm>
            <a:off x="4260300" y="1759804"/>
            <a:ext cx="4572000" cy="1015663"/>
          </a:xfrm>
          <a:prstGeom prst="rect">
            <a:avLst/>
          </a:prstGeom>
        </p:spPr>
        <p:txBody>
          <a:bodyPr>
            <a:spAutoFit/>
          </a:bodyPr>
          <a:lstStyle/>
          <a:p>
            <a:r>
              <a:rPr lang="en-US" sz="1200" dirty="0"/>
              <a:t>6. Timestamp : </a:t>
            </a:r>
            <a:r>
              <a:rPr lang="en-US" sz="1200" dirty="0" err="1"/>
              <a:t>Tanggal</a:t>
            </a:r>
            <a:r>
              <a:rPr lang="en-US" sz="1200" dirty="0"/>
              <a:t>/</a:t>
            </a:r>
            <a:r>
              <a:rPr lang="en-US" sz="1200" dirty="0" err="1"/>
              <a:t>waktu</a:t>
            </a:r>
            <a:endParaRPr lang="en-US" sz="1200" dirty="0"/>
          </a:p>
          <a:p>
            <a:r>
              <a:rPr lang="en-US" sz="1200" dirty="0"/>
              <a:t>7. Clicked on A : </a:t>
            </a:r>
            <a:r>
              <a:rPr lang="en-US" sz="1200" dirty="0" err="1"/>
              <a:t>ya</a:t>
            </a:r>
            <a:r>
              <a:rPr lang="en-US" sz="1200" dirty="0"/>
              <a:t> </a:t>
            </a:r>
            <a:r>
              <a:rPr lang="en-US" sz="1200" dirty="0" err="1"/>
              <a:t>atau</a:t>
            </a:r>
            <a:r>
              <a:rPr lang="en-US" sz="1200" dirty="0"/>
              <a:t> </a:t>
            </a:r>
            <a:r>
              <a:rPr lang="en-US" sz="1200" dirty="0" err="1"/>
              <a:t>tidak</a:t>
            </a:r>
            <a:r>
              <a:rPr lang="en-US" sz="1200" dirty="0"/>
              <a:t>?</a:t>
            </a:r>
          </a:p>
          <a:p>
            <a:r>
              <a:rPr lang="en-US" sz="1200" dirty="0"/>
              <a:t>8. City : Kota</a:t>
            </a:r>
          </a:p>
          <a:p>
            <a:r>
              <a:rPr lang="en-US" sz="1200" dirty="0"/>
              <a:t>9. Province : </a:t>
            </a:r>
            <a:r>
              <a:rPr lang="en-US" sz="1200" dirty="0" err="1"/>
              <a:t>Provinsi</a:t>
            </a:r>
            <a:endParaRPr lang="en-US" sz="1200" dirty="0"/>
          </a:p>
          <a:p>
            <a:r>
              <a:rPr lang="en-US" sz="1200" dirty="0"/>
              <a:t>10. Category : </a:t>
            </a:r>
            <a:r>
              <a:rPr lang="en-US" sz="1200" dirty="0" err="1"/>
              <a:t>Categori</a:t>
            </a:r>
            <a:r>
              <a:rPr lang="en-US" sz="1200" dirty="0"/>
              <a:t> (</a:t>
            </a:r>
            <a:r>
              <a:rPr lang="en-US" sz="1200" dirty="0" err="1"/>
              <a:t>eg</a:t>
            </a:r>
            <a:r>
              <a:rPr lang="en-US" sz="1200" dirty="0"/>
              <a:t> : Furniture, Food, Electronic etc.)</a:t>
            </a:r>
          </a:p>
        </p:txBody>
      </p:sp>
      <p:sp>
        <p:nvSpPr>
          <p:cNvPr id="6" name="Rectangle 5"/>
          <p:cNvSpPr/>
          <p:nvPr/>
        </p:nvSpPr>
        <p:spPr>
          <a:xfrm>
            <a:off x="3075379" y="2998603"/>
            <a:ext cx="2840842" cy="307777"/>
          </a:xfrm>
          <a:prstGeom prst="rect">
            <a:avLst/>
          </a:prstGeom>
        </p:spPr>
        <p:txBody>
          <a:bodyPr wrap="none">
            <a:spAutoFit/>
          </a:bodyPr>
          <a:lstStyle/>
          <a:p>
            <a:r>
              <a:rPr lang="en-US" b="1" u="sng" dirty="0" smtClean="0"/>
              <a:t>Statistical Analysis - Numerical</a:t>
            </a:r>
            <a:endParaRPr lang="en-US" b="1" u="sng" dirty="0"/>
          </a:p>
        </p:txBody>
      </p:sp>
      <p:pic>
        <p:nvPicPr>
          <p:cNvPr id="7" name="Picture 6"/>
          <p:cNvPicPr>
            <a:picLocks noChangeAspect="1"/>
          </p:cNvPicPr>
          <p:nvPr/>
        </p:nvPicPr>
        <p:blipFill>
          <a:blip r:embed="rId4"/>
          <a:stretch>
            <a:fillRect/>
          </a:stretch>
        </p:blipFill>
        <p:spPr>
          <a:xfrm>
            <a:off x="496758" y="3314800"/>
            <a:ext cx="8278380" cy="153373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391886"/>
            <a:ext cx="8832300" cy="4530489"/>
          </a:xfrm>
          <a:prstGeom prst="rect">
            <a:avLst/>
          </a:prstGeom>
        </p:spPr>
        <p:txBody>
          <a:bodyPr spcFirstLastPara="1" wrap="square" lIns="91425" tIns="91425" rIns="91425" bIns="91425" anchor="t" anchorCtr="0">
            <a:normAutofit/>
          </a:bodyPr>
          <a:lstStyle/>
          <a:p>
            <a:pPr marL="133350" lvl="0" indent="0" algn="just" rtl="0">
              <a:spcBef>
                <a:spcPts val="1200"/>
              </a:spcBef>
              <a:spcAft>
                <a:spcPts val="0"/>
              </a:spcAft>
              <a:buClr>
                <a:schemeClr val="dk1"/>
              </a:buClr>
              <a:buSzPts val="1500"/>
              <a:buNone/>
            </a:pPr>
            <a:r>
              <a:rPr lang="en" dirty="0" smtClean="0">
                <a:solidFill>
                  <a:schemeClr val="dk1"/>
                </a:solidFill>
                <a:latin typeface="+mn-lt"/>
              </a:rPr>
              <a:t>Tulislah </a:t>
            </a:r>
            <a:r>
              <a:rPr lang="en" dirty="0">
                <a:solidFill>
                  <a:schemeClr val="dk1"/>
                </a:solidFill>
                <a:latin typeface="+mn-lt"/>
              </a:rPr>
              <a:t>pula </a:t>
            </a:r>
            <a:r>
              <a:rPr lang="en" b="1" dirty="0">
                <a:solidFill>
                  <a:schemeClr val="dk1"/>
                </a:solidFill>
                <a:latin typeface="+mn-lt"/>
              </a:rPr>
              <a:t>simpulan</a:t>
            </a:r>
            <a:r>
              <a:rPr lang="en" dirty="0">
                <a:solidFill>
                  <a:schemeClr val="dk1"/>
                </a:solidFill>
                <a:latin typeface="+mn-lt"/>
              </a:rPr>
              <a:t> yang didapat dari proses </a:t>
            </a:r>
            <a:r>
              <a:rPr lang="en" dirty="0" smtClean="0">
                <a:solidFill>
                  <a:schemeClr val="dk1"/>
                </a:solidFill>
                <a:latin typeface="+mn-lt"/>
              </a:rPr>
              <a:t>tersebut:</a:t>
            </a:r>
          </a:p>
          <a:p>
            <a:pPr marL="133350" lvl="0" indent="0" algn="just" rtl="0">
              <a:spcBef>
                <a:spcPts val="1200"/>
              </a:spcBef>
              <a:spcAft>
                <a:spcPts val="0"/>
              </a:spcAft>
              <a:buClr>
                <a:schemeClr val="dk1"/>
              </a:buClr>
              <a:buSzPts val="1500"/>
              <a:buNone/>
            </a:pPr>
            <a:r>
              <a:rPr lang="en-US" sz="1600" dirty="0" smtClean="0">
                <a:solidFill>
                  <a:schemeClr val="tx1"/>
                </a:solidFill>
                <a:latin typeface="+mn-lt"/>
              </a:rPr>
              <a:t>1. </a:t>
            </a:r>
            <a:r>
              <a:rPr lang="en-US" sz="1600" dirty="0" err="1" smtClean="0">
                <a:solidFill>
                  <a:schemeClr val="tx1"/>
                </a:solidFill>
                <a:latin typeface="+mn-lt"/>
              </a:rPr>
              <a:t>Fitur</a:t>
            </a:r>
            <a:r>
              <a:rPr lang="en-US" sz="1600" dirty="0" smtClean="0">
                <a:solidFill>
                  <a:schemeClr val="tx1"/>
                </a:solidFill>
                <a:latin typeface="+mn-lt"/>
              </a:rPr>
              <a:t> </a:t>
            </a:r>
            <a:r>
              <a:rPr lang="en-US" sz="1600" dirty="0" err="1">
                <a:solidFill>
                  <a:schemeClr val="tx1"/>
                </a:solidFill>
                <a:latin typeface="+mn-lt"/>
              </a:rPr>
              <a:t>teratas</a:t>
            </a:r>
            <a:r>
              <a:rPr lang="en-US" sz="1600" dirty="0">
                <a:solidFill>
                  <a:schemeClr val="tx1"/>
                </a:solidFill>
                <a:latin typeface="+mn-lt"/>
              </a:rPr>
              <a:t> </a:t>
            </a:r>
            <a:r>
              <a:rPr lang="en-US" sz="1600" dirty="0" smtClean="0">
                <a:solidFill>
                  <a:schemeClr val="tx1"/>
                </a:solidFill>
                <a:latin typeface="+mn-lt"/>
              </a:rPr>
              <a:t>:</a:t>
            </a:r>
          </a:p>
          <a:p>
            <a:pPr marL="347663" lvl="0" indent="-214313" algn="just" rtl="0">
              <a:spcBef>
                <a:spcPts val="1200"/>
              </a:spcBef>
              <a:spcAft>
                <a:spcPts val="0"/>
              </a:spcAft>
              <a:buClr>
                <a:schemeClr val="dk1"/>
              </a:buClr>
              <a:buSzPts val="1500"/>
              <a:buFontTx/>
              <a:buChar char="-"/>
            </a:pPr>
            <a:r>
              <a:rPr lang="en-US" sz="1600" dirty="0" smtClean="0">
                <a:solidFill>
                  <a:schemeClr val="tx1"/>
                </a:solidFill>
                <a:latin typeface="+mn-lt"/>
              </a:rPr>
              <a:t>Daily internet usage : Click Through rate </a:t>
            </a:r>
            <a:r>
              <a:rPr lang="en-US" sz="1600" dirty="0" err="1" smtClean="0">
                <a:solidFill>
                  <a:schemeClr val="tx1"/>
                </a:solidFill>
                <a:latin typeface="+mn-lt"/>
              </a:rPr>
              <a:t>tinggi</a:t>
            </a:r>
            <a:r>
              <a:rPr lang="en-US" sz="1600" dirty="0" smtClean="0">
                <a:solidFill>
                  <a:schemeClr val="tx1"/>
                </a:solidFill>
                <a:latin typeface="+mn-lt"/>
              </a:rPr>
              <a:t> </a:t>
            </a:r>
            <a:r>
              <a:rPr lang="en-US" sz="1600" dirty="0" err="1" smtClean="0">
                <a:solidFill>
                  <a:schemeClr val="tx1"/>
                </a:solidFill>
                <a:latin typeface="+mn-lt"/>
              </a:rPr>
              <a:t>ketika</a:t>
            </a:r>
            <a:r>
              <a:rPr lang="en-US" sz="1600" dirty="0" smtClean="0">
                <a:solidFill>
                  <a:schemeClr val="tx1"/>
                </a:solidFill>
                <a:latin typeface="+mn-lt"/>
              </a:rPr>
              <a:t> Daily internet usage </a:t>
            </a:r>
            <a:r>
              <a:rPr lang="en-US" sz="1600" dirty="0" err="1" smtClean="0">
                <a:solidFill>
                  <a:schemeClr val="tx1"/>
                </a:solidFill>
                <a:latin typeface="+mn-lt"/>
              </a:rPr>
              <a:t>rendah</a:t>
            </a:r>
            <a:r>
              <a:rPr lang="en-US" sz="1600" dirty="0" smtClean="0">
                <a:solidFill>
                  <a:schemeClr val="tx1"/>
                </a:solidFill>
                <a:latin typeface="+mn-lt"/>
              </a:rPr>
              <a:t> (optimum 110-170 min/day)</a:t>
            </a:r>
          </a:p>
          <a:p>
            <a:pPr marL="347663" lvl="0" indent="-214313" algn="just" rtl="0">
              <a:spcBef>
                <a:spcPts val="1200"/>
              </a:spcBef>
              <a:spcAft>
                <a:spcPts val="0"/>
              </a:spcAft>
              <a:buClr>
                <a:schemeClr val="dk1"/>
              </a:buClr>
              <a:buSzPts val="1500"/>
              <a:buFontTx/>
              <a:buChar char="-"/>
            </a:pPr>
            <a:r>
              <a:rPr lang="en-US" sz="1600" dirty="0" smtClean="0">
                <a:solidFill>
                  <a:schemeClr val="tx1"/>
                </a:solidFill>
                <a:latin typeface="+mn-lt"/>
              </a:rPr>
              <a:t>Daily time spent on site : CTR </a:t>
            </a:r>
            <a:r>
              <a:rPr lang="en-US" sz="1600" dirty="0" err="1" smtClean="0">
                <a:solidFill>
                  <a:schemeClr val="tx1"/>
                </a:solidFill>
                <a:latin typeface="+mn-lt"/>
              </a:rPr>
              <a:t>tinggi</a:t>
            </a:r>
            <a:r>
              <a:rPr lang="en-US" sz="1600" dirty="0" smtClean="0">
                <a:solidFill>
                  <a:schemeClr val="tx1"/>
                </a:solidFill>
                <a:latin typeface="+mn-lt"/>
              </a:rPr>
              <a:t> </a:t>
            </a:r>
            <a:r>
              <a:rPr lang="en-US" sz="1600" dirty="0" err="1" smtClean="0">
                <a:solidFill>
                  <a:schemeClr val="tx1"/>
                </a:solidFill>
                <a:latin typeface="+mn-lt"/>
              </a:rPr>
              <a:t>ketika</a:t>
            </a:r>
            <a:r>
              <a:rPr lang="en-US" sz="1600" dirty="0" smtClean="0">
                <a:solidFill>
                  <a:schemeClr val="tx1"/>
                </a:solidFill>
                <a:latin typeface="+mn-lt"/>
              </a:rPr>
              <a:t> Daily time spent on site </a:t>
            </a:r>
            <a:r>
              <a:rPr lang="en-US" sz="1600" dirty="0" err="1" smtClean="0">
                <a:solidFill>
                  <a:schemeClr val="tx1"/>
                </a:solidFill>
                <a:latin typeface="+mn-lt"/>
              </a:rPr>
              <a:t>rendah</a:t>
            </a:r>
            <a:r>
              <a:rPr lang="en-US" sz="1600" dirty="0" smtClean="0">
                <a:solidFill>
                  <a:schemeClr val="tx1"/>
                </a:solidFill>
                <a:latin typeface="+mn-lt"/>
              </a:rPr>
              <a:t> (optimum 35-65 min in a day)</a:t>
            </a:r>
          </a:p>
          <a:p>
            <a:pPr marL="133350" lvl="0" indent="0" algn="just" rtl="0">
              <a:spcBef>
                <a:spcPts val="1200"/>
              </a:spcBef>
              <a:spcAft>
                <a:spcPts val="0"/>
              </a:spcAft>
              <a:buClr>
                <a:schemeClr val="dk1"/>
              </a:buClr>
              <a:buSzPts val="1500"/>
              <a:buNone/>
            </a:pPr>
            <a:r>
              <a:rPr lang="en-US" sz="1600" dirty="0" smtClean="0">
                <a:solidFill>
                  <a:schemeClr val="tx1"/>
                </a:solidFill>
                <a:latin typeface="+mn-lt"/>
              </a:rPr>
              <a:t>Dari </a:t>
            </a:r>
            <a:r>
              <a:rPr lang="en-US" sz="1600" dirty="0" err="1" smtClean="0">
                <a:solidFill>
                  <a:schemeClr val="tx1"/>
                </a:solidFill>
                <a:latin typeface="+mn-lt"/>
              </a:rPr>
              <a:t>kedua</a:t>
            </a:r>
            <a:r>
              <a:rPr lang="en-US" sz="1600" dirty="0" smtClean="0">
                <a:solidFill>
                  <a:schemeClr val="tx1"/>
                </a:solidFill>
                <a:latin typeface="+mn-lt"/>
              </a:rPr>
              <a:t> </a:t>
            </a:r>
            <a:r>
              <a:rPr lang="en-US" sz="1600" dirty="0" err="1" smtClean="0">
                <a:solidFill>
                  <a:schemeClr val="tx1"/>
                </a:solidFill>
                <a:latin typeface="+mn-lt"/>
              </a:rPr>
              <a:t>fitur</a:t>
            </a:r>
            <a:r>
              <a:rPr lang="en-US" sz="1600" dirty="0" smtClean="0">
                <a:solidFill>
                  <a:schemeClr val="tx1"/>
                </a:solidFill>
                <a:latin typeface="+mn-lt"/>
              </a:rPr>
              <a:t> </a:t>
            </a:r>
            <a:r>
              <a:rPr lang="en-US" sz="1600" dirty="0" err="1" smtClean="0">
                <a:solidFill>
                  <a:schemeClr val="tx1"/>
                </a:solidFill>
                <a:latin typeface="+mn-lt"/>
              </a:rPr>
              <a:t>tersebut</a:t>
            </a:r>
            <a:r>
              <a:rPr lang="en-US" sz="1600" dirty="0" smtClean="0">
                <a:solidFill>
                  <a:schemeClr val="tx1"/>
                </a:solidFill>
                <a:latin typeface="+mn-lt"/>
              </a:rPr>
              <a:t>, data scientist </a:t>
            </a:r>
            <a:r>
              <a:rPr lang="en-US" sz="1600" dirty="0" err="1" smtClean="0">
                <a:solidFill>
                  <a:schemeClr val="tx1"/>
                </a:solidFill>
                <a:latin typeface="+mn-lt"/>
              </a:rPr>
              <a:t>akan</a:t>
            </a:r>
            <a:r>
              <a:rPr lang="en-US" sz="1600" dirty="0" smtClean="0">
                <a:solidFill>
                  <a:schemeClr val="tx1"/>
                </a:solidFill>
                <a:latin typeface="+mn-lt"/>
              </a:rPr>
              <a:t> </a:t>
            </a:r>
            <a:r>
              <a:rPr lang="en-US" sz="1600" dirty="0" err="1" smtClean="0">
                <a:solidFill>
                  <a:schemeClr val="tx1"/>
                </a:solidFill>
                <a:latin typeface="+mn-lt"/>
              </a:rPr>
              <a:t>membangun</a:t>
            </a:r>
            <a:r>
              <a:rPr lang="en-US" sz="1600" dirty="0" smtClean="0">
                <a:solidFill>
                  <a:schemeClr val="tx1"/>
                </a:solidFill>
                <a:latin typeface="+mn-lt"/>
              </a:rPr>
              <a:t> engine yang </a:t>
            </a:r>
            <a:r>
              <a:rPr lang="en-US" sz="1600" dirty="0" err="1" smtClean="0">
                <a:solidFill>
                  <a:schemeClr val="tx1"/>
                </a:solidFill>
                <a:latin typeface="+mn-lt"/>
              </a:rPr>
              <a:t>dapat</a:t>
            </a:r>
            <a:r>
              <a:rPr lang="en-US" sz="1600" dirty="0" smtClean="0">
                <a:solidFill>
                  <a:schemeClr val="tx1"/>
                </a:solidFill>
                <a:latin typeface="+mn-lt"/>
              </a:rPr>
              <a:t> </a:t>
            </a:r>
            <a:r>
              <a:rPr lang="en-US" sz="1600" dirty="0" err="1" smtClean="0">
                <a:solidFill>
                  <a:schemeClr val="tx1"/>
                </a:solidFill>
                <a:latin typeface="+mn-lt"/>
              </a:rPr>
              <a:t>melakukan</a:t>
            </a:r>
            <a:r>
              <a:rPr lang="en-US" sz="1600" dirty="0" smtClean="0">
                <a:solidFill>
                  <a:schemeClr val="tx1"/>
                </a:solidFill>
                <a:latin typeface="+mn-lt"/>
              </a:rPr>
              <a:t> track </a:t>
            </a:r>
            <a:r>
              <a:rPr lang="en-US" sz="1600" dirty="0" err="1" smtClean="0">
                <a:solidFill>
                  <a:schemeClr val="tx1"/>
                </a:solidFill>
                <a:latin typeface="+mn-lt"/>
              </a:rPr>
              <a:t>terhadap</a:t>
            </a:r>
            <a:r>
              <a:rPr lang="en-US" sz="1600" dirty="0" smtClean="0">
                <a:solidFill>
                  <a:schemeClr val="tx1"/>
                </a:solidFill>
                <a:latin typeface="+mn-lt"/>
              </a:rPr>
              <a:t> </a:t>
            </a:r>
            <a:r>
              <a:rPr lang="en-US" sz="1600" dirty="0" err="1" smtClean="0">
                <a:solidFill>
                  <a:schemeClr val="tx1"/>
                </a:solidFill>
                <a:latin typeface="+mn-lt"/>
              </a:rPr>
              <a:t>dua</a:t>
            </a:r>
            <a:r>
              <a:rPr lang="en-US" sz="1600" dirty="0" smtClean="0">
                <a:solidFill>
                  <a:schemeClr val="tx1"/>
                </a:solidFill>
                <a:latin typeface="+mn-lt"/>
              </a:rPr>
              <a:t> </a:t>
            </a:r>
            <a:r>
              <a:rPr lang="en-US" sz="1600" dirty="0" err="1" smtClean="0">
                <a:solidFill>
                  <a:schemeClr val="tx1"/>
                </a:solidFill>
                <a:latin typeface="+mn-lt"/>
              </a:rPr>
              <a:t>fitur</a:t>
            </a:r>
            <a:r>
              <a:rPr lang="en-US" sz="1600" dirty="0" smtClean="0">
                <a:solidFill>
                  <a:schemeClr val="tx1"/>
                </a:solidFill>
                <a:latin typeface="+mn-lt"/>
              </a:rPr>
              <a:t> </a:t>
            </a:r>
            <a:r>
              <a:rPr lang="en-US" sz="1600" dirty="0" err="1" smtClean="0">
                <a:solidFill>
                  <a:schemeClr val="tx1"/>
                </a:solidFill>
                <a:latin typeface="+mn-lt"/>
              </a:rPr>
              <a:t>ini</a:t>
            </a:r>
            <a:r>
              <a:rPr lang="en-US" sz="1600" dirty="0" smtClean="0">
                <a:solidFill>
                  <a:schemeClr val="tx1"/>
                </a:solidFill>
                <a:latin typeface="+mn-lt"/>
              </a:rPr>
              <a:t> </a:t>
            </a:r>
            <a:r>
              <a:rPr lang="en-US" sz="1600" dirty="0" err="1" smtClean="0">
                <a:solidFill>
                  <a:schemeClr val="tx1"/>
                </a:solidFill>
                <a:latin typeface="+mn-lt"/>
              </a:rPr>
              <a:t>untuk</a:t>
            </a:r>
            <a:r>
              <a:rPr lang="en-US" sz="1600" dirty="0" smtClean="0">
                <a:solidFill>
                  <a:schemeClr val="tx1"/>
                </a:solidFill>
                <a:latin typeface="+mn-lt"/>
              </a:rPr>
              <a:t> </a:t>
            </a:r>
            <a:r>
              <a:rPr lang="en-US" sz="1600" dirty="0" err="1" smtClean="0">
                <a:solidFill>
                  <a:schemeClr val="tx1"/>
                </a:solidFill>
                <a:latin typeface="+mn-lt"/>
              </a:rPr>
              <a:t>mengautomasi</a:t>
            </a:r>
            <a:r>
              <a:rPr lang="en-US" sz="1600" dirty="0" smtClean="0">
                <a:solidFill>
                  <a:schemeClr val="tx1"/>
                </a:solidFill>
                <a:latin typeface="+mn-lt"/>
              </a:rPr>
              <a:t> </a:t>
            </a:r>
            <a:r>
              <a:rPr lang="en-US" sz="1600" dirty="0" err="1" smtClean="0">
                <a:solidFill>
                  <a:schemeClr val="tx1"/>
                </a:solidFill>
                <a:latin typeface="+mn-lt"/>
              </a:rPr>
              <a:t>penyangan</a:t>
            </a:r>
            <a:r>
              <a:rPr lang="en-US" sz="1600" dirty="0" smtClean="0">
                <a:solidFill>
                  <a:schemeClr val="tx1"/>
                </a:solidFill>
                <a:latin typeface="+mn-lt"/>
              </a:rPr>
              <a:t> </a:t>
            </a:r>
            <a:r>
              <a:rPr lang="en-US" sz="1600" dirty="0" err="1" smtClean="0">
                <a:solidFill>
                  <a:schemeClr val="tx1"/>
                </a:solidFill>
                <a:latin typeface="+mn-lt"/>
              </a:rPr>
              <a:t>iklan</a:t>
            </a:r>
            <a:r>
              <a:rPr lang="en-US" sz="1600" dirty="0" smtClean="0">
                <a:solidFill>
                  <a:schemeClr val="tx1"/>
                </a:solidFill>
                <a:latin typeface="+mn-lt"/>
              </a:rPr>
              <a:t> </a:t>
            </a:r>
            <a:r>
              <a:rPr lang="en-US" sz="1600" dirty="0" err="1" smtClean="0">
                <a:solidFill>
                  <a:schemeClr val="tx1"/>
                </a:solidFill>
                <a:latin typeface="+mn-lt"/>
              </a:rPr>
              <a:t>pada</a:t>
            </a:r>
            <a:r>
              <a:rPr lang="en-US" sz="1600" dirty="0" smtClean="0">
                <a:solidFill>
                  <a:schemeClr val="tx1"/>
                </a:solidFill>
                <a:latin typeface="+mn-lt"/>
              </a:rPr>
              <a:t> customer yang </a:t>
            </a:r>
            <a:r>
              <a:rPr lang="en-US" sz="1600" dirty="0" err="1" smtClean="0">
                <a:solidFill>
                  <a:schemeClr val="tx1"/>
                </a:solidFill>
                <a:latin typeface="+mn-lt"/>
              </a:rPr>
              <a:t>terindikasi</a:t>
            </a:r>
            <a:r>
              <a:rPr lang="en-US" sz="1600" dirty="0" smtClean="0">
                <a:solidFill>
                  <a:schemeClr val="tx1"/>
                </a:solidFill>
                <a:latin typeface="+mn-lt"/>
              </a:rPr>
              <a:t> </a:t>
            </a:r>
            <a:r>
              <a:rPr lang="en-US" sz="1600" dirty="0" err="1" smtClean="0">
                <a:solidFill>
                  <a:schemeClr val="tx1"/>
                </a:solidFill>
                <a:latin typeface="+mn-lt"/>
              </a:rPr>
              <a:t>dua</a:t>
            </a:r>
            <a:r>
              <a:rPr lang="en-US" sz="1600" dirty="0" smtClean="0">
                <a:solidFill>
                  <a:schemeClr val="tx1"/>
                </a:solidFill>
                <a:latin typeface="+mn-lt"/>
              </a:rPr>
              <a:t> data </a:t>
            </a:r>
            <a:r>
              <a:rPr lang="en-US" sz="1600" dirty="0" err="1" smtClean="0">
                <a:solidFill>
                  <a:schemeClr val="tx1"/>
                </a:solidFill>
                <a:latin typeface="+mn-lt"/>
              </a:rPr>
              <a:t>tersebut</a:t>
            </a:r>
            <a:r>
              <a:rPr lang="en-US" sz="1600" dirty="0" smtClean="0">
                <a:solidFill>
                  <a:schemeClr val="tx1"/>
                </a:solidFill>
                <a:latin typeface="+mn-lt"/>
              </a:rPr>
              <a:t>. </a:t>
            </a:r>
            <a:endParaRPr lang="en-US" sz="1600" dirty="0">
              <a:solidFill>
                <a:schemeClr val="tx1"/>
              </a:solidFill>
              <a:latin typeface="+mn-lt"/>
            </a:endParaRPr>
          </a:p>
          <a:p>
            <a:pPr marL="228600" lvl="0" indent="0" algn="just" rtl="0">
              <a:spcBef>
                <a:spcPts val="1200"/>
              </a:spcBef>
              <a:spcAft>
                <a:spcPts val="0"/>
              </a:spcAft>
              <a:buClr>
                <a:schemeClr val="dk1"/>
              </a:buClr>
              <a:buSzPts val="1500"/>
              <a:buNone/>
            </a:pPr>
            <a:r>
              <a:rPr lang="en-US" sz="1600" dirty="0" smtClean="0">
                <a:solidFill>
                  <a:schemeClr val="tx1"/>
                </a:solidFill>
                <a:latin typeface="+mn-lt"/>
              </a:rPr>
              <a:t>2. Model machine learning yang </a:t>
            </a:r>
            <a:r>
              <a:rPr lang="en-US" sz="1600" dirty="0" err="1" smtClean="0">
                <a:solidFill>
                  <a:schemeClr val="tx1"/>
                </a:solidFill>
                <a:latin typeface="+mn-lt"/>
              </a:rPr>
              <a:t>telah</a:t>
            </a:r>
            <a:r>
              <a:rPr lang="en-US" sz="1600" dirty="0" smtClean="0">
                <a:solidFill>
                  <a:schemeClr val="tx1"/>
                </a:solidFill>
                <a:latin typeface="+mn-lt"/>
              </a:rPr>
              <a:t> </a:t>
            </a:r>
            <a:r>
              <a:rPr lang="en-US" sz="1600" dirty="0" err="1" smtClean="0">
                <a:solidFill>
                  <a:schemeClr val="tx1"/>
                </a:solidFill>
                <a:latin typeface="+mn-lt"/>
              </a:rPr>
              <a:t>dibangun</a:t>
            </a:r>
            <a:r>
              <a:rPr lang="en-US" sz="1600" dirty="0" smtClean="0">
                <a:solidFill>
                  <a:schemeClr val="tx1"/>
                </a:solidFill>
                <a:latin typeface="+mn-lt"/>
              </a:rPr>
              <a:t> </a:t>
            </a:r>
            <a:r>
              <a:rPr lang="en-US" sz="1600" dirty="0" err="1" smtClean="0">
                <a:solidFill>
                  <a:schemeClr val="tx1"/>
                </a:solidFill>
                <a:latin typeface="+mn-lt"/>
              </a:rPr>
              <a:t>dalam</a:t>
            </a:r>
            <a:r>
              <a:rPr lang="en-US" sz="1600" dirty="0" smtClean="0">
                <a:solidFill>
                  <a:schemeClr val="tx1"/>
                </a:solidFill>
                <a:latin typeface="+mn-lt"/>
              </a:rPr>
              <a:t> </a:t>
            </a:r>
            <a:r>
              <a:rPr lang="en-US" sz="1600" dirty="0" err="1" smtClean="0">
                <a:solidFill>
                  <a:schemeClr val="tx1"/>
                </a:solidFill>
                <a:latin typeface="+mn-lt"/>
              </a:rPr>
              <a:t>simulasinya</a:t>
            </a:r>
            <a:r>
              <a:rPr lang="en-US" sz="1600" dirty="0" smtClean="0">
                <a:solidFill>
                  <a:schemeClr val="tx1"/>
                </a:solidFill>
                <a:latin typeface="+mn-lt"/>
              </a:rPr>
              <a:t> </a:t>
            </a:r>
            <a:r>
              <a:rPr lang="en-US" sz="1600" dirty="0" err="1" smtClean="0">
                <a:solidFill>
                  <a:schemeClr val="tx1"/>
                </a:solidFill>
                <a:latin typeface="+mn-lt"/>
              </a:rPr>
              <a:t>dapat</a:t>
            </a:r>
            <a:r>
              <a:rPr lang="en-US" sz="1600" dirty="0" smtClean="0">
                <a:solidFill>
                  <a:schemeClr val="tx1"/>
                </a:solidFill>
                <a:latin typeface="+mn-lt"/>
              </a:rPr>
              <a:t> </a:t>
            </a:r>
            <a:r>
              <a:rPr lang="en-US" sz="1600" dirty="0" err="1" smtClean="0">
                <a:solidFill>
                  <a:schemeClr val="tx1"/>
                </a:solidFill>
                <a:latin typeface="+mn-lt"/>
              </a:rPr>
              <a:t>mengurangi</a:t>
            </a:r>
            <a:r>
              <a:rPr lang="en-US" sz="1600" dirty="0" smtClean="0">
                <a:solidFill>
                  <a:schemeClr val="tx1"/>
                </a:solidFill>
                <a:latin typeface="+mn-lt"/>
              </a:rPr>
              <a:t> </a:t>
            </a:r>
            <a:r>
              <a:rPr lang="en-US" sz="1600" dirty="0" err="1" smtClean="0">
                <a:solidFill>
                  <a:schemeClr val="tx1"/>
                </a:solidFill>
                <a:latin typeface="+mn-lt"/>
              </a:rPr>
              <a:t>operasional</a:t>
            </a:r>
            <a:r>
              <a:rPr lang="en-US" sz="1600" dirty="0" smtClean="0">
                <a:solidFill>
                  <a:schemeClr val="tx1"/>
                </a:solidFill>
                <a:latin typeface="+mn-lt"/>
              </a:rPr>
              <a:t> cost </a:t>
            </a:r>
            <a:r>
              <a:rPr lang="en-US" sz="1600" dirty="0" err="1" smtClean="0">
                <a:solidFill>
                  <a:schemeClr val="tx1"/>
                </a:solidFill>
                <a:latin typeface="+mn-lt"/>
              </a:rPr>
              <a:t>dalam</a:t>
            </a:r>
            <a:r>
              <a:rPr lang="en-US" sz="1600" dirty="0" smtClean="0">
                <a:solidFill>
                  <a:schemeClr val="tx1"/>
                </a:solidFill>
                <a:latin typeface="+mn-lt"/>
              </a:rPr>
              <a:t> marketing (</a:t>
            </a:r>
            <a:r>
              <a:rPr lang="en-US" sz="1600" dirty="0" err="1" smtClean="0">
                <a:solidFill>
                  <a:schemeClr val="tx1"/>
                </a:solidFill>
                <a:latin typeface="+mn-lt"/>
              </a:rPr>
              <a:t>metode</a:t>
            </a:r>
            <a:r>
              <a:rPr lang="en-US" sz="1600" dirty="0" smtClean="0">
                <a:solidFill>
                  <a:schemeClr val="tx1"/>
                </a:solidFill>
                <a:latin typeface="+mn-lt"/>
              </a:rPr>
              <a:t> </a:t>
            </a:r>
            <a:r>
              <a:rPr lang="en-US" sz="1600" dirty="0" err="1" smtClean="0">
                <a:solidFill>
                  <a:schemeClr val="tx1"/>
                </a:solidFill>
                <a:latin typeface="+mn-lt"/>
              </a:rPr>
              <a:t>penayangan</a:t>
            </a:r>
            <a:r>
              <a:rPr lang="en-US" sz="1600" dirty="0" smtClean="0">
                <a:solidFill>
                  <a:schemeClr val="tx1"/>
                </a:solidFill>
                <a:latin typeface="+mn-lt"/>
              </a:rPr>
              <a:t> </a:t>
            </a:r>
            <a:r>
              <a:rPr lang="en-US" sz="1600" dirty="0" err="1" smtClean="0">
                <a:solidFill>
                  <a:schemeClr val="tx1"/>
                </a:solidFill>
                <a:latin typeface="+mn-lt"/>
              </a:rPr>
              <a:t>iklan</a:t>
            </a:r>
            <a:r>
              <a:rPr lang="en-US" sz="1600" dirty="0" smtClean="0">
                <a:solidFill>
                  <a:schemeClr val="tx1"/>
                </a:solidFill>
                <a:latin typeface="+mn-lt"/>
              </a:rPr>
              <a:t>) </a:t>
            </a:r>
            <a:r>
              <a:rPr lang="en-US" sz="1600" dirty="0" err="1" smtClean="0">
                <a:solidFill>
                  <a:schemeClr val="tx1"/>
                </a:solidFill>
                <a:latin typeface="+mn-lt"/>
              </a:rPr>
              <a:t>dan</a:t>
            </a:r>
            <a:r>
              <a:rPr lang="en-US" sz="1600" dirty="0" smtClean="0">
                <a:solidFill>
                  <a:schemeClr val="tx1"/>
                </a:solidFill>
                <a:latin typeface="+mn-lt"/>
              </a:rPr>
              <a:t> </a:t>
            </a:r>
            <a:r>
              <a:rPr lang="en-US" sz="1600" dirty="0" err="1" smtClean="0">
                <a:solidFill>
                  <a:schemeClr val="tx1"/>
                </a:solidFill>
                <a:latin typeface="+mn-lt"/>
              </a:rPr>
              <a:t>meningkatkan</a:t>
            </a:r>
            <a:r>
              <a:rPr lang="en-US" sz="1600" dirty="0" smtClean="0">
                <a:solidFill>
                  <a:schemeClr val="tx1"/>
                </a:solidFill>
                <a:latin typeface="+mn-lt"/>
              </a:rPr>
              <a:t> Net </a:t>
            </a:r>
            <a:r>
              <a:rPr lang="en-US" sz="1600" dirty="0">
                <a:solidFill>
                  <a:schemeClr val="tx1"/>
                </a:solidFill>
                <a:latin typeface="+mn-lt"/>
              </a:rPr>
              <a:t>P</a:t>
            </a:r>
            <a:r>
              <a:rPr lang="en-US" sz="1600" dirty="0" smtClean="0">
                <a:solidFill>
                  <a:schemeClr val="tx1"/>
                </a:solidFill>
                <a:latin typeface="+mn-lt"/>
              </a:rPr>
              <a:t>rofit </a:t>
            </a:r>
            <a:r>
              <a:rPr lang="en-US" sz="1600" dirty="0">
                <a:solidFill>
                  <a:schemeClr val="tx1"/>
                </a:solidFill>
                <a:latin typeface="+mn-lt"/>
              </a:rPr>
              <a:t>M</a:t>
            </a:r>
            <a:r>
              <a:rPr lang="en-US" sz="1600" dirty="0" smtClean="0">
                <a:solidFill>
                  <a:schemeClr val="tx1"/>
                </a:solidFill>
                <a:latin typeface="+mn-lt"/>
              </a:rPr>
              <a:t>argin </a:t>
            </a:r>
            <a:r>
              <a:rPr lang="en-US" sz="1600" dirty="0" err="1" smtClean="0">
                <a:solidFill>
                  <a:schemeClr val="tx1"/>
                </a:solidFill>
                <a:latin typeface="+mn-lt"/>
              </a:rPr>
              <a:t>dari</a:t>
            </a:r>
            <a:r>
              <a:rPr lang="en-US" sz="1600" dirty="0" smtClean="0">
                <a:solidFill>
                  <a:schemeClr val="tx1"/>
                </a:solidFill>
                <a:latin typeface="+mn-lt"/>
              </a:rPr>
              <a:t> 40% </a:t>
            </a:r>
            <a:r>
              <a:rPr lang="en-US" sz="1600" dirty="0" err="1" smtClean="0">
                <a:solidFill>
                  <a:schemeClr val="tx1"/>
                </a:solidFill>
                <a:latin typeface="+mn-lt"/>
              </a:rPr>
              <a:t>ke</a:t>
            </a:r>
            <a:r>
              <a:rPr lang="en-US" sz="1600" dirty="0" smtClean="0">
                <a:solidFill>
                  <a:schemeClr val="tx1"/>
                </a:solidFill>
                <a:latin typeface="+mn-lt"/>
              </a:rPr>
              <a:t> 50</a:t>
            </a:r>
            <a:r>
              <a:rPr lang="en-US" sz="1600" dirty="0" smtClean="0">
                <a:solidFill>
                  <a:schemeClr val="tx1"/>
                </a:solidFill>
                <a:latin typeface="+mn-lt"/>
              </a:rPr>
              <a:t>%. </a:t>
            </a:r>
            <a:endParaRPr sz="1600" dirty="0">
              <a:solidFill>
                <a:schemeClr val="dk1"/>
              </a:solidFill>
              <a:latin typeface="+mn-lt"/>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extLst>
      <p:ext uri="{BB962C8B-B14F-4D97-AF65-F5344CB8AC3E}">
        <p14:creationId xmlns:p14="http://schemas.microsoft.com/office/powerpoint/2010/main" val="2511975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6" name="Rectangle 5"/>
          <p:cNvSpPr/>
          <p:nvPr/>
        </p:nvSpPr>
        <p:spPr>
          <a:xfrm>
            <a:off x="179779" y="723489"/>
            <a:ext cx="2840842" cy="307777"/>
          </a:xfrm>
          <a:prstGeom prst="rect">
            <a:avLst/>
          </a:prstGeom>
        </p:spPr>
        <p:txBody>
          <a:bodyPr wrap="none">
            <a:spAutoFit/>
          </a:bodyPr>
          <a:lstStyle/>
          <a:p>
            <a:r>
              <a:rPr lang="en-US" b="1" u="sng" dirty="0" smtClean="0"/>
              <a:t>Statistical Analysis - Numerical</a:t>
            </a:r>
            <a:endParaRPr lang="en-US" b="1" u="sng" dirty="0"/>
          </a:p>
        </p:txBody>
      </p:sp>
      <p:pic>
        <p:nvPicPr>
          <p:cNvPr id="7" name="Picture 6"/>
          <p:cNvPicPr>
            <a:picLocks noChangeAspect="1"/>
          </p:cNvPicPr>
          <p:nvPr/>
        </p:nvPicPr>
        <p:blipFill>
          <a:blip r:embed="rId3"/>
          <a:stretch>
            <a:fillRect/>
          </a:stretch>
        </p:blipFill>
        <p:spPr>
          <a:xfrm>
            <a:off x="179779" y="1031266"/>
            <a:ext cx="3991532" cy="1390844"/>
          </a:xfrm>
          <a:prstGeom prst="rect">
            <a:avLst/>
          </a:prstGeom>
        </p:spPr>
      </p:pic>
      <p:sp>
        <p:nvSpPr>
          <p:cNvPr id="11" name="Rectangle 10"/>
          <p:cNvSpPr/>
          <p:nvPr/>
        </p:nvSpPr>
        <p:spPr>
          <a:xfrm>
            <a:off x="179779" y="2585074"/>
            <a:ext cx="3267241" cy="307777"/>
          </a:xfrm>
          <a:prstGeom prst="rect">
            <a:avLst/>
          </a:prstGeom>
        </p:spPr>
        <p:txBody>
          <a:bodyPr wrap="none">
            <a:spAutoFit/>
          </a:bodyPr>
          <a:lstStyle/>
          <a:p>
            <a:r>
              <a:rPr lang="en-US" b="1" u="sng" dirty="0" smtClean="0"/>
              <a:t>UNIVARIATE ANALYSIS - BOXPLOT</a:t>
            </a:r>
            <a:endParaRPr lang="en-US" b="1" u="sng" dirty="0"/>
          </a:p>
        </p:txBody>
      </p:sp>
      <p:pic>
        <p:nvPicPr>
          <p:cNvPr id="9" name="Picture 8"/>
          <p:cNvPicPr>
            <a:picLocks noChangeAspect="1"/>
          </p:cNvPicPr>
          <p:nvPr/>
        </p:nvPicPr>
        <p:blipFill>
          <a:blip r:embed="rId4"/>
          <a:stretch>
            <a:fillRect/>
          </a:stretch>
        </p:blipFill>
        <p:spPr>
          <a:xfrm>
            <a:off x="51003" y="2892851"/>
            <a:ext cx="5939236" cy="2173638"/>
          </a:xfrm>
          <a:prstGeom prst="rect">
            <a:avLst/>
          </a:prstGeom>
        </p:spPr>
      </p:pic>
      <p:sp>
        <p:nvSpPr>
          <p:cNvPr id="13" name="Rectangle 12"/>
          <p:cNvSpPr/>
          <p:nvPr/>
        </p:nvSpPr>
        <p:spPr>
          <a:xfrm>
            <a:off x="6237514" y="3048000"/>
            <a:ext cx="2688772" cy="12300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1200" dirty="0" err="1">
                <a:solidFill>
                  <a:srgbClr val="212121"/>
                </a:solidFill>
                <a:latin typeface="Roboto" panose="020B0604020202020204" charset="0"/>
              </a:rPr>
              <a:t>Distribusi</a:t>
            </a:r>
            <a:r>
              <a:rPr lang="en-US" sz="1200" dirty="0">
                <a:solidFill>
                  <a:srgbClr val="212121"/>
                </a:solidFill>
                <a:latin typeface="Roboto" panose="020B0604020202020204" charset="0"/>
              </a:rPr>
              <a:t> data </a:t>
            </a:r>
            <a:r>
              <a:rPr lang="en-US" sz="1200" dirty="0" err="1">
                <a:solidFill>
                  <a:srgbClr val="212121"/>
                </a:solidFill>
                <a:latin typeface="Roboto" panose="020B0604020202020204" charset="0"/>
              </a:rPr>
              <a:t>sudah</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sangat</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baik</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Walaupun</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masih</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ada</a:t>
            </a:r>
            <a:r>
              <a:rPr lang="en-US" sz="1200" dirty="0">
                <a:solidFill>
                  <a:srgbClr val="212121"/>
                </a:solidFill>
                <a:latin typeface="Roboto" panose="020B0604020202020204" charset="0"/>
              </a:rPr>
              <a:t> outlier </a:t>
            </a:r>
            <a:r>
              <a:rPr lang="en-US" sz="1200" dirty="0" err="1">
                <a:solidFill>
                  <a:srgbClr val="212121"/>
                </a:solidFill>
                <a:latin typeface="Roboto" panose="020B0604020202020204" charset="0"/>
              </a:rPr>
              <a:t>pada</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fitur</a:t>
            </a:r>
            <a:r>
              <a:rPr lang="en-US" sz="1200" dirty="0">
                <a:solidFill>
                  <a:srgbClr val="212121"/>
                </a:solidFill>
                <a:latin typeface="Roboto" panose="020B0604020202020204" charset="0"/>
              </a:rPr>
              <a:t> </a:t>
            </a:r>
            <a:r>
              <a:rPr lang="en-US" sz="1200" dirty="0">
                <a:solidFill>
                  <a:srgbClr val="212121"/>
                </a:solidFill>
                <a:latin typeface="Arial Unicode MS" panose="020B0604020202020204" pitchFamily="34" charset="-128"/>
              </a:rPr>
              <a:t>Area Income</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tetapi</a:t>
            </a:r>
            <a:r>
              <a:rPr lang="en-US" sz="1200" dirty="0">
                <a:solidFill>
                  <a:srgbClr val="212121"/>
                </a:solidFill>
                <a:latin typeface="Roboto" panose="020B0604020202020204" charset="0"/>
              </a:rPr>
              <a:t> outlier </a:t>
            </a:r>
            <a:r>
              <a:rPr lang="en-US" sz="1200" dirty="0" err="1">
                <a:solidFill>
                  <a:srgbClr val="212121"/>
                </a:solidFill>
                <a:latin typeface="Roboto" panose="020B0604020202020204" charset="0"/>
              </a:rPr>
              <a:t>tersebut</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tidak</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terlalu</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mengganggu</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dan</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masih</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bisa</a:t>
            </a:r>
            <a:r>
              <a:rPr lang="en-US" sz="1200" dirty="0">
                <a:solidFill>
                  <a:srgbClr val="212121"/>
                </a:solidFill>
                <a:latin typeface="Roboto" panose="020B0604020202020204" charset="0"/>
              </a:rPr>
              <a:t> </a:t>
            </a:r>
            <a:r>
              <a:rPr lang="en-US" sz="1200" dirty="0" err="1">
                <a:solidFill>
                  <a:srgbClr val="212121"/>
                </a:solidFill>
                <a:latin typeface="Roboto" panose="020B0604020202020204" charset="0"/>
              </a:rPr>
              <a:t>ditoleransi</a:t>
            </a:r>
            <a:r>
              <a:rPr lang="en-US" sz="1200" dirty="0">
                <a:solidFill>
                  <a:srgbClr val="212121"/>
                </a:solidFill>
                <a:latin typeface="Roboto" panose="020B0604020202020204" charset="0"/>
              </a:rPr>
              <a:t>.</a:t>
            </a:r>
            <a:r>
              <a:rPr lang="en-US" sz="1200" dirty="0">
                <a:solidFill>
                  <a:schemeClr val="tx1"/>
                </a:solidFill>
              </a:rPr>
              <a:t> </a:t>
            </a:r>
            <a:endParaRPr lang="en-US" sz="1200" dirty="0">
              <a:solidFill>
                <a:schemeClr val="tx1"/>
              </a:solidFill>
              <a:latin typeface="Arial" panose="020B0604020202020204" pitchFamily="34" charset="0"/>
            </a:endParaRPr>
          </a:p>
        </p:txBody>
      </p:sp>
    </p:spTree>
    <p:extLst>
      <p:ext uri="{BB962C8B-B14F-4D97-AF65-F5344CB8AC3E}">
        <p14:creationId xmlns:p14="http://schemas.microsoft.com/office/powerpoint/2010/main" val="76765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sz="2400" b="1" dirty="0">
                <a:latin typeface="Roboto"/>
                <a:ea typeface="Roboto"/>
                <a:cs typeface="Roboto"/>
                <a:sym typeface="Roboto"/>
              </a:rPr>
              <a:t>Customer Type and Behaviour Analysis on Advertisement</a:t>
            </a:r>
            <a:endParaRPr lang="en-US" dirty="0"/>
          </a:p>
        </p:txBody>
      </p:sp>
      <p:pic>
        <p:nvPicPr>
          <p:cNvPr id="6" name="Picture 5"/>
          <p:cNvPicPr>
            <a:picLocks noChangeAspect="1"/>
          </p:cNvPicPr>
          <p:nvPr/>
        </p:nvPicPr>
        <p:blipFill>
          <a:blip r:embed="rId2"/>
          <a:stretch>
            <a:fillRect/>
          </a:stretch>
        </p:blipFill>
        <p:spPr>
          <a:xfrm>
            <a:off x="311700" y="915470"/>
            <a:ext cx="7047043" cy="1958839"/>
          </a:xfrm>
          <a:prstGeom prst="rect">
            <a:avLst/>
          </a:prstGeom>
        </p:spPr>
      </p:pic>
      <p:sp>
        <p:nvSpPr>
          <p:cNvPr id="7" name="Rectangle 6"/>
          <p:cNvSpPr/>
          <p:nvPr/>
        </p:nvSpPr>
        <p:spPr>
          <a:xfrm>
            <a:off x="311700" y="629221"/>
            <a:ext cx="3177473" cy="307777"/>
          </a:xfrm>
          <a:prstGeom prst="rect">
            <a:avLst/>
          </a:prstGeom>
        </p:spPr>
        <p:txBody>
          <a:bodyPr wrap="none">
            <a:spAutoFit/>
          </a:bodyPr>
          <a:lstStyle/>
          <a:p>
            <a:r>
              <a:rPr lang="en-US" b="1" u="sng" dirty="0"/>
              <a:t>UNIVARIATE ANALYSIS - </a:t>
            </a:r>
            <a:r>
              <a:rPr lang="en-US" b="1" u="sng" dirty="0" smtClean="0"/>
              <a:t>DISPLOT</a:t>
            </a:r>
            <a:endParaRPr lang="en-US" b="1" u="sng" dirty="0"/>
          </a:p>
        </p:txBody>
      </p:sp>
      <p:pic>
        <p:nvPicPr>
          <p:cNvPr id="9" name="Picture 8"/>
          <p:cNvPicPr>
            <a:picLocks noChangeAspect="1"/>
          </p:cNvPicPr>
          <p:nvPr/>
        </p:nvPicPr>
        <p:blipFill>
          <a:blip r:embed="rId3"/>
          <a:stretch>
            <a:fillRect/>
          </a:stretch>
        </p:blipFill>
        <p:spPr>
          <a:xfrm>
            <a:off x="438849" y="3294570"/>
            <a:ext cx="7785675" cy="1783614"/>
          </a:xfrm>
          <a:prstGeom prst="rect">
            <a:avLst/>
          </a:prstGeom>
        </p:spPr>
      </p:pic>
      <p:sp>
        <p:nvSpPr>
          <p:cNvPr id="10" name="Rectangle 9"/>
          <p:cNvSpPr/>
          <p:nvPr/>
        </p:nvSpPr>
        <p:spPr>
          <a:xfrm>
            <a:off x="311700" y="2921477"/>
            <a:ext cx="3605474" cy="307777"/>
          </a:xfrm>
          <a:prstGeom prst="rect">
            <a:avLst/>
          </a:prstGeom>
        </p:spPr>
        <p:txBody>
          <a:bodyPr wrap="none">
            <a:spAutoFit/>
          </a:bodyPr>
          <a:lstStyle/>
          <a:p>
            <a:r>
              <a:rPr lang="en-US" b="1" u="sng" dirty="0"/>
              <a:t>UNIVARIATE ANALYSIS </a:t>
            </a:r>
            <a:r>
              <a:rPr lang="en-US" b="1" u="sng" dirty="0" smtClean="0"/>
              <a:t>– COUNT PLOT</a:t>
            </a:r>
            <a:endParaRPr lang="en-US" b="1" u="sng" dirty="0"/>
          </a:p>
        </p:txBody>
      </p:sp>
      <p:sp>
        <p:nvSpPr>
          <p:cNvPr id="11"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185756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sz="2400" b="1" dirty="0">
                <a:latin typeface="Roboto"/>
                <a:ea typeface="Roboto"/>
                <a:cs typeface="Roboto"/>
                <a:sym typeface="Roboto"/>
              </a:rPr>
              <a:t>Customer Type and Behaviour Analysis on Advertisement</a:t>
            </a:r>
            <a:endParaRPr lang="en-US" dirty="0"/>
          </a:p>
        </p:txBody>
      </p:sp>
      <p:sp>
        <p:nvSpPr>
          <p:cNvPr id="3" name="Text Placeholder 2"/>
          <p:cNvSpPr>
            <a:spLocks noGrp="1"/>
          </p:cNvSpPr>
          <p:nvPr>
            <p:ph type="body" idx="1"/>
          </p:nvPr>
        </p:nvSpPr>
        <p:spPr>
          <a:xfrm>
            <a:off x="311700" y="718457"/>
            <a:ext cx="8520600" cy="3850418"/>
          </a:xfrm>
        </p:spPr>
        <p:txBody>
          <a:bodyPr>
            <a:normAutofit/>
          </a:bodyPr>
          <a:lstStyle/>
          <a:p>
            <a:pPr marL="114300" indent="0">
              <a:buNone/>
            </a:pPr>
            <a:r>
              <a:rPr lang="en-US" sz="1400" b="1" dirty="0" smtClean="0"/>
              <a:t>BIVARIATE ANALYSIS - CORRELATION</a:t>
            </a:r>
            <a:endParaRPr lang="en-US" sz="1400" b="1" dirty="0"/>
          </a:p>
        </p:txBody>
      </p:sp>
      <p:pic>
        <p:nvPicPr>
          <p:cNvPr id="5" name="Picture 4"/>
          <p:cNvPicPr>
            <a:picLocks noChangeAspect="1"/>
          </p:cNvPicPr>
          <p:nvPr/>
        </p:nvPicPr>
        <p:blipFill>
          <a:blip r:embed="rId2"/>
          <a:stretch>
            <a:fillRect/>
          </a:stretch>
        </p:blipFill>
        <p:spPr>
          <a:xfrm>
            <a:off x="483052" y="1199469"/>
            <a:ext cx="4590427" cy="3818845"/>
          </a:xfrm>
          <a:prstGeom prst="rect">
            <a:avLst/>
          </a:prstGeom>
        </p:spPr>
      </p:pic>
      <p:sp>
        <p:nvSpPr>
          <p:cNvPr id="7" name="Rectangle 6"/>
          <p:cNvSpPr/>
          <p:nvPr/>
        </p:nvSpPr>
        <p:spPr>
          <a:xfrm>
            <a:off x="5486400" y="1447800"/>
            <a:ext cx="3450771" cy="32790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eaLnBrk="0" fontAlgn="base" hangingPunct="0">
              <a:spcBef>
                <a:spcPct val="0"/>
              </a:spcBef>
              <a:spcAft>
                <a:spcPct val="0"/>
              </a:spcAft>
              <a:buClrTx/>
            </a:pPr>
            <a:r>
              <a:rPr lang="en-US" dirty="0">
                <a:solidFill>
                  <a:srgbClr val="212121"/>
                </a:solidFill>
                <a:latin typeface="Roboto" panose="020B0604020202020204" charset="0"/>
              </a:rPr>
              <a:t>Dari </a:t>
            </a:r>
            <a:r>
              <a:rPr lang="en-US" dirty="0" err="1">
                <a:solidFill>
                  <a:srgbClr val="212121"/>
                </a:solidFill>
                <a:latin typeface="Roboto" panose="020B0604020202020204" charset="0"/>
              </a:rPr>
              <a:t>korelasi</a:t>
            </a:r>
            <a:r>
              <a:rPr lang="en-US" dirty="0">
                <a:solidFill>
                  <a:srgbClr val="212121"/>
                </a:solidFill>
                <a:latin typeface="Roboto" panose="020B0604020202020204" charset="0"/>
              </a:rPr>
              <a:t> di </a:t>
            </a:r>
            <a:r>
              <a:rPr lang="en-US" dirty="0" err="1">
                <a:solidFill>
                  <a:srgbClr val="212121"/>
                </a:solidFill>
                <a:latin typeface="Roboto" panose="020B0604020202020204" charset="0"/>
              </a:rPr>
              <a:t>atas</a:t>
            </a:r>
            <a:r>
              <a:rPr lang="en-US" dirty="0">
                <a:solidFill>
                  <a:srgbClr val="212121"/>
                </a:solidFill>
                <a:latin typeface="Roboto" panose="020B0604020202020204" charset="0"/>
              </a:rPr>
              <a:t>, </a:t>
            </a:r>
            <a:r>
              <a:rPr lang="en-US" dirty="0" err="1">
                <a:solidFill>
                  <a:srgbClr val="212121"/>
                </a:solidFill>
                <a:latin typeface="Roboto" panose="020B0604020202020204" charset="0"/>
              </a:rPr>
              <a:t>diperoleh</a:t>
            </a:r>
            <a:r>
              <a:rPr lang="en-US" dirty="0">
                <a:solidFill>
                  <a:srgbClr val="212121"/>
                </a:solidFill>
                <a:latin typeface="Roboto" panose="020B0604020202020204" charset="0"/>
              </a:rPr>
              <a:t> </a:t>
            </a:r>
            <a:r>
              <a:rPr lang="en-US" dirty="0" err="1">
                <a:solidFill>
                  <a:srgbClr val="212121"/>
                </a:solidFill>
                <a:latin typeface="Roboto" panose="020B0604020202020204" charset="0"/>
              </a:rPr>
              <a:t>beberapa</a:t>
            </a:r>
            <a:r>
              <a:rPr lang="en-US" dirty="0">
                <a:solidFill>
                  <a:srgbClr val="212121"/>
                </a:solidFill>
                <a:latin typeface="Roboto" panose="020B0604020202020204" charset="0"/>
              </a:rPr>
              <a:t> </a:t>
            </a:r>
            <a:r>
              <a:rPr lang="en-US" dirty="0" err="1">
                <a:solidFill>
                  <a:srgbClr val="212121"/>
                </a:solidFill>
                <a:latin typeface="Roboto" panose="020B0604020202020204" charset="0"/>
              </a:rPr>
              <a:t>pengamatan</a:t>
            </a:r>
            <a:r>
              <a:rPr lang="en-US" dirty="0">
                <a:solidFill>
                  <a:srgbClr val="212121"/>
                </a:solidFill>
                <a:latin typeface="Roboto" panose="020B0604020202020204" charset="0"/>
              </a:rPr>
              <a:t> </a:t>
            </a:r>
            <a:r>
              <a:rPr lang="en-US" dirty="0" smtClean="0">
                <a:solidFill>
                  <a:srgbClr val="212121"/>
                </a:solidFill>
                <a:latin typeface="Roboto" panose="020B0604020202020204" charset="0"/>
              </a:rPr>
              <a:t>:</a:t>
            </a:r>
            <a:endParaRPr lang="en-US" dirty="0" smtClean="0">
              <a:solidFill>
                <a:schemeClr val="tx1"/>
              </a:solidFill>
            </a:endParaRPr>
          </a:p>
          <a:p>
            <a:pPr marL="285750" lvl="0" indent="-285750" eaLnBrk="0" fontAlgn="base" hangingPunct="0">
              <a:spcBef>
                <a:spcPct val="0"/>
              </a:spcBef>
              <a:spcAft>
                <a:spcPct val="0"/>
              </a:spcAft>
              <a:buClrTx/>
              <a:buFont typeface="Arial" panose="020B0604020202020204" pitchFamily="34" charset="0"/>
              <a:buChar char="•"/>
            </a:pPr>
            <a:r>
              <a:rPr lang="en-US" dirty="0" err="1" smtClean="0">
                <a:solidFill>
                  <a:srgbClr val="212121"/>
                </a:solidFill>
                <a:latin typeface="Roboto" panose="020B0604020202020204" charset="0"/>
              </a:rPr>
              <a:t>Semua</a:t>
            </a:r>
            <a:r>
              <a:rPr lang="en-US" dirty="0" smtClean="0">
                <a:solidFill>
                  <a:srgbClr val="212121"/>
                </a:solidFill>
                <a:latin typeface="Roboto" panose="020B0604020202020204" charset="0"/>
              </a:rPr>
              <a:t> </a:t>
            </a:r>
            <a:r>
              <a:rPr lang="en-US" dirty="0" err="1">
                <a:solidFill>
                  <a:srgbClr val="212121"/>
                </a:solidFill>
                <a:latin typeface="Roboto" panose="020B0604020202020204" charset="0"/>
              </a:rPr>
              <a:t>fitur</a:t>
            </a:r>
            <a:r>
              <a:rPr lang="en-US" dirty="0">
                <a:solidFill>
                  <a:srgbClr val="212121"/>
                </a:solidFill>
                <a:latin typeface="Roboto" panose="020B0604020202020204" charset="0"/>
              </a:rPr>
              <a:t> </a:t>
            </a:r>
            <a:r>
              <a:rPr lang="en-US" dirty="0" err="1">
                <a:solidFill>
                  <a:srgbClr val="212121"/>
                </a:solidFill>
                <a:latin typeface="Roboto" panose="020B0604020202020204" charset="0"/>
              </a:rPr>
              <a:t>memiliki</a:t>
            </a:r>
            <a:r>
              <a:rPr lang="en-US" dirty="0">
                <a:solidFill>
                  <a:srgbClr val="212121"/>
                </a:solidFill>
                <a:latin typeface="Roboto" panose="020B0604020202020204" charset="0"/>
              </a:rPr>
              <a:t> </a:t>
            </a:r>
            <a:r>
              <a:rPr lang="en-US" dirty="0" err="1">
                <a:solidFill>
                  <a:srgbClr val="212121"/>
                </a:solidFill>
                <a:latin typeface="Roboto" panose="020B0604020202020204" charset="0"/>
              </a:rPr>
              <a:t>korelasi</a:t>
            </a:r>
            <a:r>
              <a:rPr lang="en-US" dirty="0">
                <a:solidFill>
                  <a:srgbClr val="212121"/>
                </a:solidFill>
                <a:latin typeface="Roboto" panose="020B0604020202020204" charset="0"/>
              </a:rPr>
              <a:t> </a:t>
            </a:r>
            <a:r>
              <a:rPr lang="en-US" dirty="0" err="1">
                <a:solidFill>
                  <a:srgbClr val="212121"/>
                </a:solidFill>
                <a:latin typeface="Roboto" panose="020B0604020202020204" charset="0"/>
              </a:rPr>
              <a:t>terhadap</a:t>
            </a:r>
            <a:r>
              <a:rPr lang="en-US" dirty="0">
                <a:solidFill>
                  <a:srgbClr val="212121"/>
                </a:solidFill>
                <a:latin typeface="Roboto" panose="020B0604020202020204" charset="0"/>
              </a:rPr>
              <a:t> Target--&gt; Target </a:t>
            </a:r>
            <a:r>
              <a:rPr lang="en-US" dirty="0" err="1">
                <a:solidFill>
                  <a:srgbClr val="212121"/>
                </a:solidFill>
                <a:latin typeface="Roboto" panose="020B0604020202020204" charset="0"/>
              </a:rPr>
              <a:t>adalah</a:t>
            </a:r>
            <a:r>
              <a:rPr lang="en-US" dirty="0">
                <a:solidFill>
                  <a:srgbClr val="212121"/>
                </a:solidFill>
                <a:latin typeface="Roboto" panose="020B0604020202020204" charset="0"/>
              </a:rPr>
              <a:t> Click on </a:t>
            </a:r>
            <a:r>
              <a:rPr lang="en-US" dirty="0" smtClean="0">
                <a:solidFill>
                  <a:srgbClr val="212121"/>
                </a:solidFill>
                <a:latin typeface="Roboto" panose="020B0604020202020204" charset="0"/>
              </a:rPr>
              <a:t>Ad.</a:t>
            </a:r>
          </a:p>
          <a:p>
            <a:pPr marL="285750" lvl="0" indent="-285750" eaLnBrk="0" fontAlgn="base" hangingPunct="0">
              <a:spcBef>
                <a:spcPct val="0"/>
              </a:spcBef>
              <a:spcAft>
                <a:spcPct val="0"/>
              </a:spcAft>
              <a:buClrTx/>
              <a:buFont typeface="Arial" panose="020B0604020202020204" pitchFamily="34" charset="0"/>
              <a:buChar char="•"/>
            </a:pPr>
            <a:r>
              <a:rPr lang="en-US" dirty="0" smtClean="0">
                <a:solidFill>
                  <a:srgbClr val="212121"/>
                </a:solidFill>
                <a:latin typeface="Arial Unicode MS" panose="020B0604020202020204" pitchFamily="34" charset="-128"/>
              </a:rPr>
              <a:t>Daily </a:t>
            </a:r>
            <a:r>
              <a:rPr lang="en-US" dirty="0">
                <a:solidFill>
                  <a:srgbClr val="212121"/>
                </a:solidFill>
                <a:latin typeface="Arial Unicode MS" panose="020B0604020202020204" pitchFamily="34" charset="-128"/>
              </a:rPr>
              <a:t>Time Spent On Site</a:t>
            </a:r>
            <a:r>
              <a:rPr lang="en-US" dirty="0">
                <a:solidFill>
                  <a:srgbClr val="212121"/>
                </a:solidFill>
                <a:latin typeface="Roboto" panose="020B0604020202020204" charset="0"/>
              </a:rPr>
              <a:t>, </a:t>
            </a:r>
            <a:r>
              <a:rPr lang="en-US" dirty="0">
                <a:solidFill>
                  <a:srgbClr val="212121"/>
                </a:solidFill>
                <a:latin typeface="Arial Unicode MS" panose="020B0604020202020204" pitchFamily="34" charset="-128"/>
              </a:rPr>
              <a:t>Area Income</a:t>
            </a:r>
            <a:r>
              <a:rPr lang="en-US" dirty="0">
                <a:solidFill>
                  <a:srgbClr val="212121"/>
                </a:solidFill>
                <a:latin typeface="Roboto" panose="020B0604020202020204" charset="0"/>
              </a:rPr>
              <a:t>, </a:t>
            </a:r>
            <a:r>
              <a:rPr lang="en-US" dirty="0">
                <a:solidFill>
                  <a:srgbClr val="212121"/>
                </a:solidFill>
                <a:latin typeface="Arial Unicode MS" panose="020B0604020202020204" pitchFamily="34" charset="-128"/>
              </a:rPr>
              <a:t>Daily Internet Usage</a:t>
            </a:r>
            <a:r>
              <a:rPr lang="en-US" dirty="0">
                <a:solidFill>
                  <a:srgbClr val="212121"/>
                </a:solidFill>
                <a:latin typeface="Roboto" panose="020B0604020202020204" charset="0"/>
              </a:rPr>
              <a:t> </a:t>
            </a:r>
            <a:r>
              <a:rPr lang="en-US" dirty="0" err="1">
                <a:solidFill>
                  <a:srgbClr val="212121"/>
                </a:solidFill>
                <a:latin typeface="Roboto" panose="020B0604020202020204" charset="0"/>
              </a:rPr>
              <a:t>berkorelasi</a:t>
            </a:r>
            <a:r>
              <a:rPr lang="en-US" dirty="0">
                <a:solidFill>
                  <a:srgbClr val="212121"/>
                </a:solidFill>
                <a:latin typeface="Roboto" panose="020B0604020202020204" charset="0"/>
              </a:rPr>
              <a:t> </a:t>
            </a:r>
            <a:r>
              <a:rPr lang="en-US" dirty="0" err="1">
                <a:solidFill>
                  <a:srgbClr val="212121"/>
                </a:solidFill>
                <a:latin typeface="Roboto" panose="020B0604020202020204" charset="0"/>
              </a:rPr>
              <a:t>negatif</a:t>
            </a:r>
            <a:r>
              <a:rPr lang="en-US" dirty="0">
                <a:solidFill>
                  <a:srgbClr val="212121"/>
                </a:solidFill>
                <a:latin typeface="Roboto" panose="020B0604020202020204" charset="0"/>
              </a:rPr>
              <a:t> </a:t>
            </a:r>
            <a:r>
              <a:rPr lang="en-US" dirty="0" err="1">
                <a:solidFill>
                  <a:srgbClr val="212121"/>
                </a:solidFill>
                <a:latin typeface="Roboto" panose="020B0604020202020204" charset="0"/>
              </a:rPr>
              <a:t>dengan</a:t>
            </a:r>
            <a:r>
              <a:rPr lang="en-US" dirty="0">
                <a:solidFill>
                  <a:srgbClr val="212121"/>
                </a:solidFill>
                <a:latin typeface="Roboto" panose="020B0604020202020204" charset="0"/>
              </a:rPr>
              <a:t> </a:t>
            </a:r>
            <a:r>
              <a:rPr lang="en-US" dirty="0" smtClean="0">
                <a:solidFill>
                  <a:srgbClr val="212121"/>
                </a:solidFill>
                <a:latin typeface="Roboto" panose="020B0604020202020204" charset="0"/>
              </a:rPr>
              <a:t>target</a:t>
            </a:r>
          </a:p>
          <a:p>
            <a:pPr marL="285750" lvl="0" indent="-285750" eaLnBrk="0" fontAlgn="base" hangingPunct="0">
              <a:spcBef>
                <a:spcPct val="0"/>
              </a:spcBef>
              <a:spcAft>
                <a:spcPct val="0"/>
              </a:spcAft>
              <a:buClrTx/>
              <a:buFont typeface="Arial" panose="020B0604020202020204" pitchFamily="34" charset="0"/>
              <a:buChar char="•"/>
            </a:pPr>
            <a:r>
              <a:rPr lang="en-US" dirty="0" smtClean="0">
                <a:solidFill>
                  <a:srgbClr val="212121"/>
                </a:solidFill>
                <a:latin typeface="Arial Unicode MS" panose="020B0604020202020204" pitchFamily="34" charset="-128"/>
              </a:rPr>
              <a:t>Age</a:t>
            </a:r>
            <a:r>
              <a:rPr lang="en-US" dirty="0">
                <a:solidFill>
                  <a:srgbClr val="212121"/>
                </a:solidFill>
                <a:latin typeface="Roboto" panose="020B0604020202020204" charset="0"/>
              </a:rPr>
              <a:t> </a:t>
            </a:r>
            <a:r>
              <a:rPr lang="en-US" dirty="0" err="1">
                <a:solidFill>
                  <a:srgbClr val="212121"/>
                </a:solidFill>
                <a:latin typeface="Roboto" panose="020B0604020202020204" charset="0"/>
              </a:rPr>
              <a:t>berkorelasi</a:t>
            </a:r>
            <a:r>
              <a:rPr lang="en-US" dirty="0">
                <a:solidFill>
                  <a:srgbClr val="212121"/>
                </a:solidFill>
                <a:latin typeface="Roboto" panose="020B0604020202020204" charset="0"/>
              </a:rPr>
              <a:t> </a:t>
            </a:r>
            <a:r>
              <a:rPr lang="en-US" dirty="0" err="1">
                <a:solidFill>
                  <a:srgbClr val="212121"/>
                </a:solidFill>
                <a:latin typeface="Roboto" panose="020B0604020202020204" charset="0"/>
              </a:rPr>
              <a:t>positif</a:t>
            </a:r>
            <a:r>
              <a:rPr lang="en-US" dirty="0">
                <a:solidFill>
                  <a:srgbClr val="212121"/>
                </a:solidFill>
                <a:latin typeface="Roboto" panose="020B0604020202020204" charset="0"/>
              </a:rPr>
              <a:t> </a:t>
            </a:r>
            <a:r>
              <a:rPr lang="en-US" dirty="0" err="1">
                <a:solidFill>
                  <a:srgbClr val="212121"/>
                </a:solidFill>
                <a:latin typeface="Roboto" panose="020B0604020202020204" charset="0"/>
              </a:rPr>
              <a:t>dengan</a:t>
            </a:r>
            <a:r>
              <a:rPr lang="en-US" dirty="0">
                <a:solidFill>
                  <a:srgbClr val="212121"/>
                </a:solidFill>
                <a:latin typeface="Roboto" panose="020B0604020202020204" charset="0"/>
              </a:rPr>
              <a:t> </a:t>
            </a:r>
            <a:r>
              <a:rPr lang="en-US" dirty="0" smtClean="0">
                <a:solidFill>
                  <a:srgbClr val="212121"/>
                </a:solidFill>
                <a:latin typeface="Roboto" panose="020B0604020202020204" charset="0"/>
              </a:rPr>
              <a:t>target</a:t>
            </a:r>
          </a:p>
          <a:p>
            <a:pPr marL="285750" lvl="0" indent="-285750" eaLnBrk="0" fontAlgn="base" hangingPunct="0">
              <a:spcBef>
                <a:spcPct val="0"/>
              </a:spcBef>
              <a:spcAft>
                <a:spcPct val="0"/>
              </a:spcAft>
              <a:buClrTx/>
              <a:buFont typeface="Arial" panose="020B0604020202020204" pitchFamily="34" charset="0"/>
              <a:buChar char="•"/>
            </a:pPr>
            <a:r>
              <a:rPr lang="en-US" dirty="0" err="1" smtClean="0">
                <a:solidFill>
                  <a:srgbClr val="212121"/>
                </a:solidFill>
                <a:latin typeface="Roboto" panose="020B0604020202020204" charset="0"/>
              </a:rPr>
              <a:t>Fitur</a:t>
            </a:r>
            <a:r>
              <a:rPr lang="en-US" dirty="0" smtClean="0">
                <a:solidFill>
                  <a:srgbClr val="212121"/>
                </a:solidFill>
                <a:latin typeface="Roboto" panose="020B0604020202020204" charset="0"/>
              </a:rPr>
              <a:t> </a:t>
            </a:r>
            <a:r>
              <a:rPr lang="en-US" dirty="0" err="1">
                <a:solidFill>
                  <a:srgbClr val="212121"/>
                </a:solidFill>
                <a:latin typeface="Roboto" panose="020B0604020202020204" charset="0"/>
              </a:rPr>
              <a:t>antar</a:t>
            </a:r>
            <a:r>
              <a:rPr lang="en-US" dirty="0">
                <a:solidFill>
                  <a:srgbClr val="212121"/>
                </a:solidFill>
                <a:latin typeface="Roboto" panose="020B0604020202020204" charset="0"/>
              </a:rPr>
              <a:t> </a:t>
            </a:r>
            <a:r>
              <a:rPr lang="en-US" dirty="0" err="1">
                <a:solidFill>
                  <a:srgbClr val="212121"/>
                </a:solidFill>
                <a:latin typeface="Roboto" panose="020B0604020202020204" charset="0"/>
              </a:rPr>
              <a:t>fitur</a:t>
            </a:r>
            <a:r>
              <a:rPr lang="en-US" dirty="0">
                <a:solidFill>
                  <a:srgbClr val="212121"/>
                </a:solidFill>
                <a:latin typeface="Roboto" panose="020B0604020202020204" charset="0"/>
              </a:rPr>
              <a:t> lain (</a:t>
            </a:r>
            <a:r>
              <a:rPr lang="en-US" dirty="0" err="1">
                <a:solidFill>
                  <a:srgbClr val="212121"/>
                </a:solidFill>
                <a:latin typeface="Roboto" panose="020B0604020202020204" charset="0"/>
              </a:rPr>
              <a:t>selainn</a:t>
            </a:r>
            <a:r>
              <a:rPr lang="en-US" dirty="0">
                <a:solidFill>
                  <a:srgbClr val="212121"/>
                </a:solidFill>
                <a:latin typeface="Roboto" panose="020B0604020202020204" charset="0"/>
              </a:rPr>
              <a:t> </a:t>
            </a:r>
            <a:r>
              <a:rPr lang="en-US" dirty="0" err="1">
                <a:solidFill>
                  <a:srgbClr val="212121"/>
                </a:solidFill>
                <a:latin typeface="Roboto" panose="020B0604020202020204" charset="0"/>
              </a:rPr>
              <a:t>thd</a:t>
            </a:r>
            <a:r>
              <a:rPr lang="en-US" dirty="0">
                <a:solidFill>
                  <a:srgbClr val="212121"/>
                </a:solidFill>
                <a:latin typeface="Roboto" panose="020B0604020202020204" charset="0"/>
              </a:rPr>
              <a:t> target) yang </a:t>
            </a:r>
            <a:r>
              <a:rPr lang="en-US" dirty="0" err="1">
                <a:solidFill>
                  <a:srgbClr val="212121"/>
                </a:solidFill>
                <a:latin typeface="Roboto" panose="020B0604020202020204" charset="0"/>
              </a:rPr>
              <a:t>berkorelasi</a:t>
            </a:r>
            <a:r>
              <a:rPr lang="en-US" dirty="0">
                <a:solidFill>
                  <a:srgbClr val="212121"/>
                </a:solidFill>
                <a:latin typeface="Roboto" panose="020B0604020202020204" charset="0"/>
              </a:rPr>
              <a:t> </a:t>
            </a:r>
            <a:r>
              <a:rPr lang="en-US" dirty="0" err="1">
                <a:solidFill>
                  <a:srgbClr val="212121"/>
                </a:solidFill>
                <a:latin typeface="Roboto" panose="020B0604020202020204" charset="0"/>
              </a:rPr>
              <a:t>kuat</a:t>
            </a:r>
            <a:r>
              <a:rPr lang="en-US" dirty="0">
                <a:solidFill>
                  <a:srgbClr val="212121"/>
                </a:solidFill>
                <a:latin typeface="Roboto" panose="020B0604020202020204" charset="0"/>
              </a:rPr>
              <a:t> (</a:t>
            </a:r>
            <a:r>
              <a:rPr lang="en-US" dirty="0" err="1">
                <a:solidFill>
                  <a:srgbClr val="212121"/>
                </a:solidFill>
                <a:latin typeface="Roboto" panose="020B0604020202020204" charset="0"/>
              </a:rPr>
              <a:t>corr</a:t>
            </a:r>
            <a:r>
              <a:rPr lang="en-US" dirty="0">
                <a:solidFill>
                  <a:srgbClr val="212121"/>
                </a:solidFill>
                <a:latin typeface="Roboto" panose="020B0604020202020204" charset="0"/>
              </a:rPr>
              <a:t> &gt;=0.4) : </a:t>
            </a:r>
            <a:r>
              <a:rPr lang="en-US" dirty="0">
                <a:solidFill>
                  <a:srgbClr val="212121"/>
                </a:solidFill>
                <a:latin typeface="Arial Unicode MS" panose="020B0604020202020204" pitchFamily="34" charset="-128"/>
              </a:rPr>
              <a:t>Daily Time Spent on Site</a:t>
            </a:r>
            <a:r>
              <a:rPr lang="en-US" dirty="0">
                <a:solidFill>
                  <a:srgbClr val="212121"/>
                </a:solidFill>
                <a:latin typeface="Roboto" panose="020B0604020202020204" charset="0"/>
              </a:rPr>
              <a:t> </a:t>
            </a:r>
            <a:r>
              <a:rPr lang="en-US" dirty="0" err="1">
                <a:solidFill>
                  <a:srgbClr val="212121"/>
                </a:solidFill>
                <a:latin typeface="Roboto" panose="020B0604020202020204" charset="0"/>
              </a:rPr>
              <a:t>dengan</a:t>
            </a:r>
            <a:r>
              <a:rPr lang="en-US" dirty="0">
                <a:solidFill>
                  <a:srgbClr val="212121"/>
                </a:solidFill>
                <a:latin typeface="Roboto" panose="020B0604020202020204" charset="0"/>
              </a:rPr>
              <a:t> </a:t>
            </a:r>
            <a:r>
              <a:rPr lang="en-US" dirty="0">
                <a:solidFill>
                  <a:srgbClr val="212121"/>
                </a:solidFill>
                <a:latin typeface="Arial Unicode MS" panose="020B0604020202020204" pitchFamily="34" charset="-128"/>
              </a:rPr>
              <a:t>Daily Internet </a:t>
            </a:r>
            <a:r>
              <a:rPr lang="en-US" dirty="0" smtClean="0">
                <a:solidFill>
                  <a:srgbClr val="212121"/>
                </a:solidFill>
                <a:latin typeface="Arial Unicode MS" panose="020B0604020202020204" pitchFamily="34" charset="-128"/>
              </a:rPr>
              <a:t>Usage</a:t>
            </a:r>
            <a:r>
              <a:rPr lang="en-US" dirty="0" smtClean="0">
                <a:solidFill>
                  <a:srgbClr val="212121"/>
                </a:solidFill>
                <a:latin typeface="Roboto" panose="020B0604020202020204" charset="0"/>
              </a:rPr>
              <a:t>.</a:t>
            </a:r>
            <a:endParaRPr lang="en-US" dirty="0"/>
          </a:p>
        </p:txBody>
      </p:sp>
      <p:sp>
        <p:nvSpPr>
          <p:cNvPr id="8"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069504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sz="2400" b="1" dirty="0">
                <a:latin typeface="Roboto"/>
                <a:ea typeface="Roboto"/>
                <a:cs typeface="Roboto"/>
                <a:sym typeface="Roboto"/>
              </a:rPr>
              <a:t>Customer Type and Behaviour Analysis on Advertisement</a:t>
            </a:r>
            <a:endParaRPr lang="en-US" dirty="0"/>
          </a:p>
        </p:txBody>
      </p:sp>
      <p:sp>
        <p:nvSpPr>
          <p:cNvPr id="3" name="Rectangle 2"/>
          <p:cNvSpPr/>
          <p:nvPr/>
        </p:nvSpPr>
        <p:spPr>
          <a:xfrm>
            <a:off x="2096957" y="661879"/>
            <a:ext cx="3634328" cy="307777"/>
          </a:xfrm>
          <a:prstGeom prst="rect">
            <a:avLst/>
          </a:prstGeom>
        </p:spPr>
        <p:txBody>
          <a:bodyPr wrap="none">
            <a:spAutoFit/>
          </a:bodyPr>
          <a:lstStyle/>
          <a:p>
            <a:r>
              <a:rPr lang="en-US" b="1" dirty="0" smtClean="0">
                <a:solidFill>
                  <a:srgbClr val="212121"/>
                </a:solidFill>
                <a:latin typeface="+mj-lt"/>
              </a:rPr>
              <a:t>MULTIVARIATE ANALYSIS – PAIR PLOT</a:t>
            </a:r>
            <a:endParaRPr lang="en-US" b="1" dirty="0">
              <a:solidFill>
                <a:srgbClr val="212121"/>
              </a:solidFill>
              <a:latin typeface="+mj-lt"/>
            </a:endParaRPr>
          </a:p>
        </p:txBody>
      </p:sp>
      <p:pic>
        <p:nvPicPr>
          <p:cNvPr id="6" name="Picture 5"/>
          <p:cNvPicPr>
            <a:picLocks noChangeAspect="1"/>
          </p:cNvPicPr>
          <p:nvPr/>
        </p:nvPicPr>
        <p:blipFill>
          <a:blip r:embed="rId2"/>
          <a:stretch>
            <a:fillRect/>
          </a:stretch>
        </p:blipFill>
        <p:spPr>
          <a:xfrm>
            <a:off x="2096957" y="1071010"/>
            <a:ext cx="3988157" cy="3988157"/>
          </a:xfrm>
          <a:prstGeom prst="rect">
            <a:avLst/>
          </a:prstGeom>
        </p:spPr>
      </p:pic>
      <p:sp>
        <p:nvSpPr>
          <p:cNvPr id="7"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smtClean="0">
                <a:solidFill>
                  <a:srgbClr val="000000"/>
                </a:solidFill>
                <a:hlinkClick r:id="rId3"/>
              </a:rPr>
              <a:t>Code</a:t>
            </a:r>
            <a:r>
              <a:rPr lang="en" sz="1100" dirty="0" smtClean="0">
                <a:solidFill>
                  <a:srgbClr val="000000"/>
                </a:solidFill>
                <a:hlinkClick r:id="rId3"/>
              </a:rPr>
              <a:t> jupyter </a:t>
            </a:r>
            <a:r>
              <a:rPr lang="en" sz="1100" dirty="0">
                <a:solidFill>
                  <a:srgbClr val="000000"/>
                </a:solidFill>
                <a:hlinkClick r:id="rId3"/>
              </a:rPr>
              <a:t>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530144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73693"/>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Pada tahap </a:t>
            </a:r>
            <a:r>
              <a:rPr lang="en" sz="1500" b="1" i="1" dirty="0">
                <a:solidFill>
                  <a:schemeClr val="dk1"/>
                </a:solidFill>
              </a:rPr>
              <a:t>cleaning data</a:t>
            </a:r>
            <a:r>
              <a:rPr lang="en" sz="1500" dirty="0">
                <a:solidFill>
                  <a:schemeClr val="dk1"/>
                </a:solidFill>
              </a:rPr>
              <a:t>, tunjukan</a:t>
            </a:r>
            <a:r>
              <a:rPr lang="en" sz="1500" i="1" dirty="0">
                <a:solidFill>
                  <a:schemeClr val="dk1"/>
                </a:solidFill>
              </a:rPr>
              <a:t> </a:t>
            </a:r>
            <a:r>
              <a:rPr lang="en" sz="1500" b="1" i="1" dirty="0">
                <a:solidFill>
                  <a:schemeClr val="dk1"/>
                </a:solidFill>
              </a:rPr>
              <a:t>null</a:t>
            </a:r>
            <a:r>
              <a:rPr lang="en" sz="1500" b="1" dirty="0">
                <a:solidFill>
                  <a:schemeClr val="dk1"/>
                </a:solidFill>
              </a:rPr>
              <a:t> </a:t>
            </a:r>
            <a:r>
              <a:rPr lang="en" sz="1500" dirty="0">
                <a:solidFill>
                  <a:schemeClr val="dk1"/>
                </a:solidFill>
              </a:rPr>
              <a:t>atau </a:t>
            </a:r>
            <a:r>
              <a:rPr lang="en" sz="1500" b="1" i="1" dirty="0">
                <a:solidFill>
                  <a:schemeClr val="dk1"/>
                </a:solidFill>
              </a:rPr>
              <a:t>missing value</a:t>
            </a:r>
            <a:r>
              <a:rPr lang="en" sz="1500" dirty="0">
                <a:solidFill>
                  <a:schemeClr val="dk1"/>
                </a:solidFill>
              </a:rPr>
              <a:t> serta </a:t>
            </a:r>
            <a:r>
              <a:rPr lang="en" sz="1500" b="1" i="1" dirty="0">
                <a:solidFill>
                  <a:schemeClr val="dk1"/>
                </a:solidFill>
              </a:rPr>
              <a:t>duplicated value</a:t>
            </a:r>
            <a:r>
              <a:rPr lang="en" sz="1500" dirty="0">
                <a:solidFill>
                  <a:schemeClr val="dk1"/>
                </a:solidFill>
              </a:rPr>
              <a:t> pada dataset, serta cara penyelesaiannya</a:t>
            </a:r>
            <a:r>
              <a:rPr lang="en" sz="1500" dirty="0" smtClean="0">
                <a:solidFill>
                  <a:schemeClr val="dk1"/>
                </a:solidFill>
              </a:rPr>
              <a: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2" name="Picture 1"/>
          <p:cNvPicPr>
            <a:picLocks noChangeAspect="1"/>
          </p:cNvPicPr>
          <p:nvPr/>
        </p:nvPicPr>
        <p:blipFill>
          <a:blip r:embed="rId4"/>
          <a:stretch>
            <a:fillRect/>
          </a:stretch>
        </p:blipFill>
        <p:spPr>
          <a:xfrm>
            <a:off x="534599" y="1647869"/>
            <a:ext cx="2305372" cy="1676634"/>
          </a:xfrm>
          <a:prstGeom prst="rect">
            <a:avLst/>
          </a:prstGeom>
        </p:spPr>
      </p:pic>
      <p:sp>
        <p:nvSpPr>
          <p:cNvPr id="3" name="Rectangle 2"/>
          <p:cNvSpPr/>
          <p:nvPr/>
        </p:nvSpPr>
        <p:spPr>
          <a:xfrm>
            <a:off x="341043" y="1326774"/>
            <a:ext cx="3618298" cy="307777"/>
          </a:xfrm>
          <a:prstGeom prst="rect">
            <a:avLst/>
          </a:prstGeom>
        </p:spPr>
        <p:txBody>
          <a:bodyPr wrap="none">
            <a:spAutoFit/>
          </a:bodyPr>
          <a:lstStyle/>
          <a:p>
            <a:pPr marL="133350" lvl="0">
              <a:buClr>
                <a:schemeClr val="dk1"/>
              </a:buClr>
              <a:buSzPts val="1500"/>
            </a:pPr>
            <a:r>
              <a:rPr lang="en-US" b="1" dirty="0" smtClean="0">
                <a:solidFill>
                  <a:schemeClr val="dk1"/>
                </a:solidFill>
              </a:rPr>
              <a:t>Null Value </a:t>
            </a:r>
            <a:r>
              <a:rPr lang="en-US" b="1" dirty="0" err="1" smtClean="0">
                <a:solidFill>
                  <a:schemeClr val="dk1"/>
                </a:solidFill>
              </a:rPr>
              <a:t>pada</a:t>
            </a:r>
            <a:r>
              <a:rPr lang="en-US" b="1" dirty="0" smtClean="0">
                <a:solidFill>
                  <a:schemeClr val="dk1"/>
                </a:solidFill>
              </a:rPr>
              <a:t> data (% </a:t>
            </a:r>
            <a:r>
              <a:rPr lang="en-US" b="1" dirty="0" err="1" smtClean="0">
                <a:solidFill>
                  <a:schemeClr val="dk1"/>
                </a:solidFill>
              </a:rPr>
              <a:t>terhadap</a:t>
            </a:r>
            <a:r>
              <a:rPr lang="en-US" b="1" dirty="0" smtClean="0">
                <a:solidFill>
                  <a:schemeClr val="dk1"/>
                </a:solidFill>
              </a:rPr>
              <a:t> data)</a:t>
            </a:r>
            <a:endParaRPr lang="en-US" b="1" dirty="0">
              <a:solidFill>
                <a:schemeClr val="dk1"/>
              </a:solidFill>
            </a:endParaRPr>
          </a:p>
        </p:txBody>
      </p:sp>
      <p:sp>
        <p:nvSpPr>
          <p:cNvPr id="4" name="Rectangle 3"/>
          <p:cNvSpPr/>
          <p:nvPr/>
        </p:nvSpPr>
        <p:spPr>
          <a:xfrm>
            <a:off x="4300384" y="1326774"/>
            <a:ext cx="4636115" cy="19977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just" eaLnBrk="0" fontAlgn="base" hangingPunct="0">
              <a:spcBef>
                <a:spcPct val="0"/>
              </a:spcBef>
              <a:spcAft>
                <a:spcPct val="0"/>
              </a:spcAft>
              <a:buClrTx/>
            </a:pPr>
            <a:r>
              <a:rPr lang="en-US" sz="1200" dirty="0" err="1" smtClean="0">
                <a:solidFill>
                  <a:srgbClr val="212121"/>
                </a:solidFill>
              </a:rPr>
              <a:t>Kolom</a:t>
            </a:r>
            <a:r>
              <a:rPr lang="en-US" sz="1200" dirty="0" smtClean="0">
                <a:solidFill>
                  <a:srgbClr val="212121"/>
                </a:solidFill>
              </a:rPr>
              <a:t> </a:t>
            </a:r>
            <a:r>
              <a:rPr lang="en-US" sz="1200" dirty="0">
                <a:solidFill>
                  <a:srgbClr val="212121"/>
                </a:solidFill>
              </a:rPr>
              <a:t>yang </a:t>
            </a:r>
            <a:r>
              <a:rPr lang="en-US" sz="1200" dirty="0" err="1">
                <a:solidFill>
                  <a:srgbClr val="212121"/>
                </a:solidFill>
              </a:rPr>
              <a:t>mengandung</a:t>
            </a:r>
            <a:r>
              <a:rPr lang="en-US" sz="1200" dirty="0">
                <a:solidFill>
                  <a:srgbClr val="212121"/>
                </a:solidFill>
              </a:rPr>
              <a:t> missing value di </a:t>
            </a:r>
            <a:r>
              <a:rPr lang="en-US" sz="1200" dirty="0" err="1">
                <a:solidFill>
                  <a:srgbClr val="212121"/>
                </a:solidFill>
              </a:rPr>
              <a:t>atas</a:t>
            </a:r>
            <a:r>
              <a:rPr lang="en-US" sz="1200" dirty="0">
                <a:solidFill>
                  <a:srgbClr val="212121"/>
                </a:solidFill>
              </a:rPr>
              <a:t> </a:t>
            </a:r>
            <a:r>
              <a:rPr lang="en-US" sz="1200" dirty="0" err="1">
                <a:solidFill>
                  <a:srgbClr val="212121"/>
                </a:solidFill>
              </a:rPr>
              <a:t>dapat</a:t>
            </a:r>
            <a:r>
              <a:rPr lang="en-US" sz="1200" dirty="0">
                <a:solidFill>
                  <a:srgbClr val="212121"/>
                </a:solidFill>
              </a:rPr>
              <a:t> </a:t>
            </a:r>
            <a:r>
              <a:rPr lang="en-US" sz="1200" dirty="0" err="1" smtClean="0">
                <a:solidFill>
                  <a:srgbClr val="212121"/>
                </a:solidFill>
              </a:rPr>
              <a:t>diselesaikandengan</a:t>
            </a:r>
            <a:r>
              <a:rPr lang="en-US" sz="1200" dirty="0" smtClean="0">
                <a:solidFill>
                  <a:srgbClr val="212121"/>
                </a:solidFill>
              </a:rPr>
              <a:t> </a:t>
            </a:r>
            <a:r>
              <a:rPr lang="en-US" sz="1200" dirty="0">
                <a:solidFill>
                  <a:srgbClr val="212121"/>
                </a:solidFill>
              </a:rPr>
              <a:t>2 </a:t>
            </a:r>
            <a:r>
              <a:rPr lang="en-US" sz="1200" dirty="0" err="1">
                <a:solidFill>
                  <a:srgbClr val="212121"/>
                </a:solidFill>
              </a:rPr>
              <a:t>cara</a:t>
            </a:r>
            <a:r>
              <a:rPr lang="en-US" sz="1200" dirty="0">
                <a:solidFill>
                  <a:srgbClr val="212121"/>
                </a:solidFill>
              </a:rPr>
              <a:t>, proses drop </a:t>
            </a:r>
            <a:r>
              <a:rPr lang="en-US" sz="1200" dirty="0" err="1">
                <a:solidFill>
                  <a:srgbClr val="212121"/>
                </a:solidFill>
              </a:rPr>
              <a:t>dan</a:t>
            </a:r>
            <a:r>
              <a:rPr lang="en-US" sz="1200" dirty="0">
                <a:solidFill>
                  <a:srgbClr val="212121"/>
                </a:solidFill>
              </a:rPr>
              <a:t> </a:t>
            </a:r>
            <a:r>
              <a:rPr lang="en-US" sz="1200" dirty="0" err="1">
                <a:solidFill>
                  <a:srgbClr val="212121"/>
                </a:solidFill>
              </a:rPr>
              <a:t>imputasi</a:t>
            </a:r>
            <a:r>
              <a:rPr lang="en-US" sz="1200" dirty="0">
                <a:solidFill>
                  <a:srgbClr val="212121"/>
                </a:solidFill>
              </a:rPr>
              <a:t>. </a:t>
            </a:r>
            <a:r>
              <a:rPr lang="en-US" sz="1200" dirty="0" err="1">
                <a:solidFill>
                  <a:srgbClr val="212121"/>
                </a:solidFill>
              </a:rPr>
              <a:t>Pada</a:t>
            </a:r>
            <a:r>
              <a:rPr lang="en-US" sz="1200" dirty="0">
                <a:solidFill>
                  <a:srgbClr val="212121"/>
                </a:solidFill>
              </a:rPr>
              <a:t> </a:t>
            </a:r>
            <a:r>
              <a:rPr lang="en-US" sz="1200" dirty="0" err="1">
                <a:solidFill>
                  <a:srgbClr val="212121"/>
                </a:solidFill>
              </a:rPr>
              <a:t>kasus</a:t>
            </a:r>
            <a:r>
              <a:rPr lang="en-US" sz="1200" dirty="0">
                <a:solidFill>
                  <a:srgbClr val="212121"/>
                </a:solidFill>
              </a:rPr>
              <a:t> kali </a:t>
            </a:r>
            <a:r>
              <a:rPr lang="en-US" sz="1200" dirty="0" err="1">
                <a:solidFill>
                  <a:srgbClr val="212121"/>
                </a:solidFill>
              </a:rPr>
              <a:t>ini</a:t>
            </a:r>
            <a:r>
              <a:rPr lang="en-US" sz="1200" dirty="0">
                <a:solidFill>
                  <a:srgbClr val="212121"/>
                </a:solidFill>
              </a:rPr>
              <a:t>, </a:t>
            </a:r>
            <a:r>
              <a:rPr lang="en-US" sz="1200" dirty="0" err="1">
                <a:solidFill>
                  <a:srgbClr val="212121"/>
                </a:solidFill>
              </a:rPr>
              <a:t>lebih</a:t>
            </a:r>
            <a:r>
              <a:rPr lang="en-US" sz="1200" dirty="0">
                <a:solidFill>
                  <a:srgbClr val="212121"/>
                </a:solidFill>
              </a:rPr>
              <a:t> </a:t>
            </a:r>
            <a:r>
              <a:rPr lang="en-US" sz="1200" dirty="0" err="1">
                <a:solidFill>
                  <a:srgbClr val="212121"/>
                </a:solidFill>
              </a:rPr>
              <a:t>baik</a:t>
            </a:r>
            <a:r>
              <a:rPr lang="en-US" sz="1200" dirty="0">
                <a:solidFill>
                  <a:srgbClr val="212121"/>
                </a:solidFill>
              </a:rPr>
              <a:t> </a:t>
            </a:r>
            <a:r>
              <a:rPr lang="en-US" sz="1200" dirty="0" err="1">
                <a:solidFill>
                  <a:srgbClr val="212121"/>
                </a:solidFill>
              </a:rPr>
              <a:t>dilakukan</a:t>
            </a:r>
            <a:r>
              <a:rPr lang="en-US" sz="1200" dirty="0">
                <a:solidFill>
                  <a:srgbClr val="212121"/>
                </a:solidFill>
              </a:rPr>
              <a:t> proses </a:t>
            </a:r>
            <a:r>
              <a:rPr lang="en-US" sz="1200" dirty="0" err="1">
                <a:solidFill>
                  <a:srgbClr val="212121"/>
                </a:solidFill>
              </a:rPr>
              <a:t>imputasi</a:t>
            </a:r>
            <a:r>
              <a:rPr lang="en-US" sz="1200" dirty="0">
                <a:solidFill>
                  <a:srgbClr val="212121"/>
                </a:solidFill>
              </a:rPr>
              <a:t> </a:t>
            </a:r>
            <a:r>
              <a:rPr lang="en-US" sz="1200" dirty="0" err="1">
                <a:solidFill>
                  <a:srgbClr val="212121"/>
                </a:solidFill>
              </a:rPr>
              <a:t>saja</a:t>
            </a:r>
            <a:r>
              <a:rPr lang="en-US" sz="1200" dirty="0">
                <a:solidFill>
                  <a:srgbClr val="212121"/>
                </a:solidFill>
              </a:rPr>
              <a:t> </a:t>
            </a:r>
            <a:r>
              <a:rPr lang="en-US" sz="1200" dirty="0" err="1">
                <a:solidFill>
                  <a:srgbClr val="212121"/>
                </a:solidFill>
              </a:rPr>
              <a:t>dengan</a:t>
            </a:r>
            <a:r>
              <a:rPr lang="en-US" sz="1200" dirty="0">
                <a:solidFill>
                  <a:srgbClr val="212121"/>
                </a:solidFill>
              </a:rPr>
              <a:t> </a:t>
            </a:r>
            <a:r>
              <a:rPr lang="en-US" sz="1200" dirty="0" err="1">
                <a:solidFill>
                  <a:srgbClr val="212121"/>
                </a:solidFill>
              </a:rPr>
              <a:t>nilai</a:t>
            </a:r>
            <a:r>
              <a:rPr lang="en-US" sz="1200" dirty="0">
                <a:solidFill>
                  <a:srgbClr val="212121"/>
                </a:solidFill>
              </a:rPr>
              <a:t> mean </a:t>
            </a:r>
            <a:r>
              <a:rPr lang="en-US" sz="1200" dirty="0" err="1">
                <a:solidFill>
                  <a:srgbClr val="212121"/>
                </a:solidFill>
              </a:rPr>
              <a:t>maupun</a:t>
            </a:r>
            <a:r>
              <a:rPr lang="en-US" sz="1200" dirty="0">
                <a:solidFill>
                  <a:srgbClr val="212121"/>
                </a:solidFill>
              </a:rPr>
              <a:t> median. </a:t>
            </a:r>
            <a:r>
              <a:rPr lang="en-US" sz="1200" dirty="0" err="1">
                <a:solidFill>
                  <a:srgbClr val="212121"/>
                </a:solidFill>
              </a:rPr>
              <a:t>Tergantung</a:t>
            </a:r>
            <a:r>
              <a:rPr lang="en-US" sz="1200" dirty="0">
                <a:solidFill>
                  <a:srgbClr val="212121"/>
                </a:solidFill>
              </a:rPr>
              <a:t> </a:t>
            </a:r>
            <a:r>
              <a:rPr lang="en-US" sz="1200" dirty="0" err="1">
                <a:solidFill>
                  <a:srgbClr val="212121"/>
                </a:solidFill>
              </a:rPr>
              <a:t>nilai</a:t>
            </a:r>
            <a:r>
              <a:rPr lang="en-US" sz="1200" dirty="0">
                <a:solidFill>
                  <a:srgbClr val="212121"/>
                </a:solidFill>
              </a:rPr>
              <a:t> </a:t>
            </a:r>
            <a:r>
              <a:rPr lang="en-US" sz="1200" dirty="0" err="1">
                <a:solidFill>
                  <a:srgbClr val="212121"/>
                </a:solidFill>
              </a:rPr>
              <a:t>statistik</a:t>
            </a:r>
            <a:r>
              <a:rPr lang="en-US" sz="1200" dirty="0">
                <a:solidFill>
                  <a:srgbClr val="212121"/>
                </a:solidFill>
              </a:rPr>
              <a:t> </a:t>
            </a:r>
            <a:r>
              <a:rPr lang="en-US" sz="1200" dirty="0" err="1">
                <a:solidFill>
                  <a:srgbClr val="212121"/>
                </a:solidFill>
              </a:rPr>
              <a:t>deskriptif</a:t>
            </a:r>
            <a:r>
              <a:rPr lang="en-US" sz="1200" dirty="0">
                <a:solidFill>
                  <a:srgbClr val="212121"/>
                </a:solidFill>
              </a:rPr>
              <a:t> masing2 </a:t>
            </a:r>
            <a:r>
              <a:rPr lang="en-US" sz="1200" dirty="0" err="1">
                <a:solidFill>
                  <a:srgbClr val="212121"/>
                </a:solidFill>
              </a:rPr>
              <a:t>fitur</a:t>
            </a:r>
            <a:r>
              <a:rPr lang="en-US" sz="1200" dirty="0">
                <a:solidFill>
                  <a:srgbClr val="212121"/>
                </a:solidFill>
              </a:rPr>
              <a:t>.</a:t>
            </a:r>
            <a:endParaRPr lang="en-US" sz="1200" dirty="0">
              <a:solidFill>
                <a:schemeClr val="tx1"/>
              </a:solidFill>
            </a:endParaRPr>
          </a:p>
          <a:p>
            <a:pPr marL="171450" lvl="0" indent="-171450" algn="just" eaLnBrk="0" fontAlgn="base" hangingPunct="0">
              <a:spcBef>
                <a:spcPct val="0"/>
              </a:spcBef>
              <a:spcAft>
                <a:spcPct val="0"/>
              </a:spcAft>
              <a:buClrTx/>
              <a:buFont typeface="Arial" panose="020B0604020202020204" pitchFamily="34" charset="0"/>
              <a:buChar char="•"/>
            </a:pPr>
            <a:r>
              <a:rPr lang="en-US" sz="1200" dirty="0">
                <a:solidFill>
                  <a:srgbClr val="212121"/>
                </a:solidFill>
              </a:rPr>
              <a:t>Daily Time Spent on Site : </a:t>
            </a:r>
            <a:r>
              <a:rPr lang="en-US" sz="1200" dirty="0" err="1">
                <a:solidFill>
                  <a:srgbClr val="212121"/>
                </a:solidFill>
              </a:rPr>
              <a:t>diimputasi</a:t>
            </a:r>
            <a:r>
              <a:rPr lang="en-US" sz="1200" dirty="0">
                <a:solidFill>
                  <a:srgbClr val="212121"/>
                </a:solidFill>
              </a:rPr>
              <a:t> </a:t>
            </a:r>
            <a:r>
              <a:rPr lang="en-US" sz="1200" dirty="0" err="1">
                <a:solidFill>
                  <a:srgbClr val="212121"/>
                </a:solidFill>
              </a:rPr>
              <a:t>dengan</a:t>
            </a:r>
            <a:r>
              <a:rPr lang="en-US" sz="1200" dirty="0">
                <a:solidFill>
                  <a:srgbClr val="212121"/>
                </a:solidFill>
              </a:rPr>
              <a:t> </a:t>
            </a:r>
            <a:r>
              <a:rPr lang="en-US" sz="1200" dirty="0" err="1">
                <a:solidFill>
                  <a:srgbClr val="212121"/>
                </a:solidFill>
              </a:rPr>
              <a:t>nilai</a:t>
            </a:r>
            <a:r>
              <a:rPr lang="en-US" sz="1200" dirty="0">
                <a:solidFill>
                  <a:srgbClr val="212121"/>
                </a:solidFill>
              </a:rPr>
              <a:t> </a:t>
            </a:r>
            <a:r>
              <a:rPr lang="en-US" sz="1200" dirty="0" smtClean="0">
                <a:solidFill>
                  <a:srgbClr val="212121"/>
                </a:solidFill>
              </a:rPr>
              <a:t>mean</a:t>
            </a:r>
          </a:p>
          <a:p>
            <a:pPr marL="171450" lvl="0" indent="-171450" algn="just" eaLnBrk="0" fontAlgn="base" hangingPunct="0">
              <a:spcBef>
                <a:spcPct val="0"/>
              </a:spcBef>
              <a:spcAft>
                <a:spcPct val="0"/>
              </a:spcAft>
              <a:buClrTx/>
              <a:buFont typeface="Arial" panose="020B0604020202020204" pitchFamily="34" charset="0"/>
              <a:buChar char="•"/>
            </a:pPr>
            <a:r>
              <a:rPr lang="en-US" sz="1200" dirty="0" smtClean="0">
                <a:solidFill>
                  <a:srgbClr val="212121"/>
                </a:solidFill>
              </a:rPr>
              <a:t>Area </a:t>
            </a:r>
            <a:r>
              <a:rPr lang="en-US" sz="1200" dirty="0">
                <a:solidFill>
                  <a:srgbClr val="212121"/>
                </a:solidFill>
              </a:rPr>
              <a:t>Income : </a:t>
            </a:r>
            <a:r>
              <a:rPr lang="en-US" sz="1200" dirty="0" err="1">
                <a:solidFill>
                  <a:srgbClr val="212121"/>
                </a:solidFill>
              </a:rPr>
              <a:t>Diimputasi</a:t>
            </a:r>
            <a:r>
              <a:rPr lang="en-US" sz="1200" dirty="0">
                <a:solidFill>
                  <a:srgbClr val="212121"/>
                </a:solidFill>
              </a:rPr>
              <a:t> </a:t>
            </a:r>
            <a:r>
              <a:rPr lang="en-US" sz="1200" dirty="0" err="1">
                <a:solidFill>
                  <a:srgbClr val="212121"/>
                </a:solidFill>
              </a:rPr>
              <a:t>dengan</a:t>
            </a:r>
            <a:r>
              <a:rPr lang="en-US" sz="1200" dirty="0">
                <a:solidFill>
                  <a:srgbClr val="212121"/>
                </a:solidFill>
              </a:rPr>
              <a:t> </a:t>
            </a:r>
            <a:r>
              <a:rPr lang="en-US" sz="1200" dirty="0" err="1">
                <a:solidFill>
                  <a:srgbClr val="212121"/>
                </a:solidFill>
              </a:rPr>
              <a:t>nilai</a:t>
            </a:r>
            <a:r>
              <a:rPr lang="en-US" sz="1200" dirty="0">
                <a:solidFill>
                  <a:srgbClr val="212121"/>
                </a:solidFill>
              </a:rPr>
              <a:t> </a:t>
            </a:r>
            <a:r>
              <a:rPr lang="en-US" sz="1200" dirty="0" smtClean="0">
                <a:solidFill>
                  <a:srgbClr val="212121"/>
                </a:solidFill>
              </a:rPr>
              <a:t>mean</a:t>
            </a:r>
          </a:p>
          <a:p>
            <a:pPr marL="171450" lvl="0" indent="-171450" algn="just" eaLnBrk="0" fontAlgn="base" hangingPunct="0">
              <a:spcBef>
                <a:spcPct val="0"/>
              </a:spcBef>
              <a:spcAft>
                <a:spcPct val="0"/>
              </a:spcAft>
              <a:buClrTx/>
              <a:buFont typeface="Arial" panose="020B0604020202020204" pitchFamily="34" charset="0"/>
              <a:buChar char="•"/>
            </a:pPr>
            <a:r>
              <a:rPr lang="en-US" sz="1200" dirty="0" smtClean="0">
                <a:solidFill>
                  <a:srgbClr val="212121"/>
                </a:solidFill>
              </a:rPr>
              <a:t>Daily </a:t>
            </a:r>
            <a:r>
              <a:rPr lang="en-US" sz="1200" dirty="0">
                <a:solidFill>
                  <a:srgbClr val="212121"/>
                </a:solidFill>
              </a:rPr>
              <a:t>Internet Usage : </a:t>
            </a:r>
            <a:r>
              <a:rPr lang="en-US" sz="1200" dirty="0" err="1">
                <a:solidFill>
                  <a:srgbClr val="212121"/>
                </a:solidFill>
              </a:rPr>
              <a:t>diimputasi</a:t>
            </a:r>
            <a:r>
              <a:rPr lang="en-US" sz="1200" dirty="0">
                <a:solidFill>
                  <a:srgbClr val="212121"/>
                </a:solidFill>
              </a:rPr>
              <a:t> </a:t>
            </a:r>
            <a:r>
              <a:rPr lang="en-US" sz="1200" dirty="0" err="1">
                <a:solidFill>
                  <a:srgbClr val="212121"/>
                </a:solidFill>
              </a:rPr>
              <a:t>dengan</a:t>
            </a:r>
            <a:r>
              <a:rPr lang="en-US" sz="1200" dirty="0">
                <a:solidFill>
                  <a:srgbClr val="212121"/>
                </a:solidFill>
              </a:rPr>
              <a:t> </a:t>
            </a:r>
            <a:r>
              <a:rPr lang="en-US" sz="1200" dirty="0" smtClean="0">
                <a:solidFill>
                  <a:srgbClr val="212121"/>
                </a:solidFill>
              </a:rPr>
              <a:t>mean</a:t>
            </a:r>
          </a:p>
          <a:p>
            <a:pPr marL="171450" lvl="0" indent="-171450" algn="just" eaLnBrk="0" fontAlgn="base" hangingPunct="0">
              <a:spcBef>
                <a:spcPct val="0"/>
              </a:spcBef>
              <a:spcAft>
                <a:spcPct val="0"/>
              </a:spcAft>
              <a:buClrTx/>
              <a:buFont typeface="Arial" panose="020B0604020202020204" pitchFamily="34" charset="0"/>
              <a:buChar char="•"/>
            </a:pPr>
            <a:r>
              <a:rPr lang="en-US" sz="1200" dirty="0" smtClean="0">
                <a:solidFill>
                  <a:srgbClr val="212121"/>
                </a:solidFill>
              </a:rPr>
              <a:t>Male </a:t>
            </a:r>
            <a:r>
              <a:rPr lang="en-US" sz="1200" dirty="0">
                <a:solidFill>
                  <a:srgbClr val="212121"/>
                </a:solidFill>
              </a:rPr>
              <a:t>: </a:t>
            </a:r>
            <a:r>
              <a:rPr lang="en-US" sz="1200" dirty="0" err="1">
                <a:solidFill>
                  <a:srgbClr val="212121"/>
                </a:solidFill>
              </a:rPr>
              <a:t>diimputasi</a:t>
            </a:r>
            <a:r>
              <a:rPr lang="en-US" sz="1200" dirty="0">
                <a:solidFill>
                  <a:srgbClr val="212121"/>
                </a:solidFill>
              </a:rPr>
              <a:t> </a:t>
            </a:r>
            <a:r>
              <a:rPr lang="en-US" sz="1200" dirty="0" err="1">
                <a:solidFill>
                  <a:srgbClr val="212121"/>
                </a:solidFill>
              </a:rPr>
              <a:t>dengan</a:t>
            </a:r>
            <a:r>
              <a:rPr lang="en-US" sz="1200" dirty="0">
                <a:solidFill>
                  <a:srgbClr val="212121"/>
                </a:solidFill>
              </a:rPr>
              <a:t> </a:t>
            </a:r>
            <a:r>
              <a:rPr lang="en-US" sz="1200" dirty="0" err="1" smtClean="0">
                <a:solidFill>
                  <a:srgbClr val="212121"/>
                </a:solidFill>
              </a:rPr>
              <a:t>Perempuan</a:t>
            </a:r>
            <a:endParaRPr lang="en-US" sz="1200" dirty="0">
              <a:solidFill>
                <a:schemeClr val="tx1"/>
              </a:solidFill>
            </a:endParaRPr>
          </a:p>
        </p:txBody>
      </p:sp>
      <p:sp>
        <p:nvSpPr>
          <p:cNvPr id="5" name="Rectangle 1"/>
          <p:cNvSpPr>
            <a:spLocks noChangeArrowheads="1"/>
          </p:cNvSpPr>
          <p:nvPr/>
        </p:nvSpPr>
        <p:spPr bwMode="auto">
          <a:xfrm>
            <a:off x="0" y="30007"/>
            <a:ext cx="184731" cy="3971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4599" y="3975137"/>
            <a:ext cx="3754554" cy="307777"/>
          </a:xfrm>
          <a:prstGeom prst="rect">
            <a:avLst/>
          </a:prstGeom>
        </p:spPr>
        <p:txBody>
          <a:bodyPr wrap="none">
            <a:spAutoFit/>
          </a:bodyPr>
          <a:lstStyle/>
          <a:p>
            <a:pPr lvl="0">
              <a:buClr>
                <a:schemeClr val="dk1"/>
              </a:buClr>
              <a:buSzPts val="1500"/>
            </a:pPr>
            <a:r>
              <a:rPr lang="en-US" b="1" dirty="0" err="1" smtClean="0">
                <a:solidFill>
                  <a:schemeClr val="dk1"/>
                </a:solidFill>
              </a:rPr>
              <a:t>Tidak</a:t>
            </a:r>
            <a:r>
              <a:rPr lang="en-US" b="1" dirty="0" smtClean="0">
                <a:solidFill>
                  <a:schemeClr val="dk1"/>
                </a:solidFill>
              </a:rPr>
              <a:t> </a:t>
            </a:r>
            <a:r>
              <a:rPr lang="en-US" b="1" dirty="0" err="1" smtClean="0">
                <a:solidFill>
                  <a:schemeClr val="dk1"/>
                </a:solidFill>
              </a:rPr>
              <a:t>ada</a:t>
            </a:r>
            <a:r>
              <a:rPr lang="en-US" b="1" dirty="0" smtClean="0">
                <a:solidFill>
                  <a:schemeClr val="dk1"/>
                </a:solidFill>
              </a:rPr>
              <a:t> Duplicated value </a:t>
            </a:r>
            <a:r>
              <a:rPr lang="en-US" b="1" dirty="0" err="1" smtClean="0">
                <a:solidFill>
                  <a:schemeClr val="dk1"/>
                </a:solidFill>
              </a:rPr>
              <a:t>pada</a:t>
            </a:r>
            <a:r>
              <a:rPr lang="en-US" b="1" dirty="0" smtClean="0">
                <a:solidFill>
                  <a:schemeClr val="dk1"/>
                </a:solidFill>
              </a:rPr>
              <a:t> dataset</a:t>
            </a:r>
            <a:endParaRPr lang="en-US" b="1" dirty="0">
              <a:solidFill>
                <a:schemeClr val="dk1"/>
              </a:solidFill>
            </a:endParaRPr>
          </a:p>
        </p:txBody>
      </p:sp>
    </p:spTree>
    <p:extLst>
      <p:ext uri="{BB962C8B-B14F-4D97-AF65-F5344CB8AC3E}">
        <p14:creationId xmlns:p14="http://schemas.microsoft.com/office/powerpoint/2010/main" val="1975417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442775"/>
            <a:ext cx="8520600" cy="1190082"/>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Tulislah </a:t>
            </a:r>
            <a:r>
              <a:rPr lang="en" sz="1500" dirty="0">
                <a:solidFill>
                  <a:schemeClr val="dk1"/>
                </a:solidFill>
              </a:rPr>
              <a:t>pula proses </a:t>
            </a:r>
            <a:r>
              <a:rPr lang="en" sz="1500" b="1" dirty="0">
                <a:solidFill>
                  <a:schemeClr val="dk1"/>
                </a:solidFill>
              </a:rPr>
              <a:t>extract datetime data </a:t>
            </a:r>
            <a:r>
              <a:rPr lang="en" sz="1500" dirty="0">
                <a:solidFill>
                  <a:schemeClr val="dk1"/>
                </a:solidFill>
              </a:rPr>
              <a:t> sebelum dilakukan model machine learning</a:t>
            </a:r>
            <a:r>
              <a:rPr lang="en" sz="1500" dirty="0" smtClean="0">
                <a:solidFill>
                  <a:schemeClr val="dk1"/>
                </a:solidFill>
              </a:rPr>
              <a:t>.</a:t>
            </a:r>
          </a:p>
          <a:p>
            <a:pPr marL="511175" lvl="0" indent="0" algn="l" rtl="0">
              <a:spcBef>
                <a:spcPts val="1200"/>
              </a:spcBef>
              <a:spcAft>
                <a:spcPts val="0"/>
              </a:spcAft>
              <a:buClr>
                <a:schemeClr val="dk1"/>
              </a:buClr>
              <a:buSzPts val="1500"/>
              <a:buNone/>
            </a:pPr>
            <a:r>
              <a:rPr lang="en" sz="1200" dirty="0" smtClean="0">
                <a:solidFill>
                  <a:schemeClr val="dk1"/>
                </a:solidFill>
              </a:rPr>
              <a:t>Fitur Timestamp merupakan fitur yang mengandung datetime data. </a:t>
            </a:r>
            <a:r>
              <a:rPr lang="en-US" sz="1200" dirty="0" smtClean="0">
                <a:solidFill>
                  <a:schemeClr val="dk1"/>
                </a:solidFill>
              </a:rPr>
              <a:t>T</a:t>
            </a:r>
            <a:r>
              <a:rPr lang="en" sz="1200" dirty="0" smtClean="0">
                <a:solidFill>
                  <a:schemeClr val="dk1"/>
                </a:solidFill>
              </a:rPr>
              <a:t>ipe data Fitur ini diubah dulu dari object ke datetime.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2" name="Picture 1"/>
          <p:cNvPicPr>
            <a:picLocks noChangeAspect="1"/>
          </p:cNvPicPr>
          <p:nvPr/>
        </p:nvPicPr>
        <p:blipFill>
          <a:blip r:embed="rId4"/>
          <a:stretch>
            <a:fillRect/>
          </a:stretch>
        </p:blipFill>
        <p:spPr>
          <a:xfrm>
            <a:off x="19217" y="2222326"/>
            <a:ext cx="2748044" cy="1132195"/>
          </a:xfrm>
          <a:prstGeom prst="rect">
            <a:avLst/>
          </a:prstGeom>
        </p:spPr>
      </p:pic>
      <p:pic>
        <p:nvPicPr>
          <p:cNvPr id="3" name="Picture 2"/>
          <p:cNvPicPr>
            <a:picLocks noChangeAspect="1"/>
          </p:cNvPicPr>
          <p:nvPr/>
        </p:nvPicPr>
        <p:blipFill>
          <a:blip r:embed="rId5"/>
          <a:stretch>
            <a:fillRect/>
          </a:stretch>
        </p:blipFill>
        <p:spPr>
          <a:xfrm>
            <a:off x="2769300" y="2260681"/>
            <a:ext cx="2981999" cy="1055484"/>
          </a:xfrm>
          <a:prstGeom prst="rect">
            <a:avLst/>
          </a:prstGeom>
        </p:spPr>
      </p:pic>
      <p:sp>
        <p:nvSpPr>
          <p:cNvPr id="4" name="Right Arrow 3"/>
          <p:cNvSpPr/>
          <p:nvPr/>
        </p:nvSpPr>
        <p:spPr>
          <a:xfrm>
            <a:off x="2162573" y="2595491"/>
            <a:ext cx="348343" cy="216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stretch>
            <a:fillRect/>
          </a:stretch>
        </p:blipFill>
        <p:spPr>
          <a:xfrm>
            <a:off x="6417051" y="2032789"/>
            <a:ext cx="1676634" cy="1600423"/>
          </a:xfrm>
          <a:prstGeom prst="rect">
            <a:avLst/>
          </a:prstGeom>
        </p:spPr>
      </p:pic>
      <p:sp>
        <p:nvSpPr>
          <p:cNvPr id="9" name="Right Arrow 8"/>
          <p:cNvSpPr/>
          <p:nvPr/>
        </p:nvSpPr>
        <p:spPr>
          <a:xfrm>
            <a:off x="5543742" y="2616614"/>
            <a:ext cx="348343" cy="216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stretch>
            <a:fillRect/>
          </a:stretch>
        </p:blipFill>
        <p:spPr>
          <a:xfrm>
            <a:off x="2570827" y="1606539"/>
            <a:ext cx="3147086" cy="488626"/>
          </a:xfrm>
          <a:prstGeom prst="rect">
            <a:avLst/>
          </a:prstGeom>
        </p:spPr>
      </p:pic>
      <p:pic>
        <p:nvPicPr>
          <p:cNvPr id="7" name="Picture 6"/>
          <p:cNvPicPr>
            <a:picLocks noChangeAspect="1"/>
          </p:cNvPicPr>
          <p:nvPr/>
        </p:nvPicPr>
        <p:blipFill>
          <a:blip r:embed="rId8"/>
          <a:stretch>
            <a:fillRect/>
          </a:stretch>
        </p:blipFill>
        <p:spPr>
          <a:xfrm>
            <a:off x="5804806" y="1563679"/>
            <a:ext cx="3401866" cy="497635"/>
          </a:xfrm>
          <a:prstGeom prst="rect">
            <a:avLst/>
          </a:prstGeom>
        </p:spPr>
      </p:pic>
    </p:spTree>
    <p:extLst>
      <p:ext uri="{BB962C8B-B14F-4D97-AF65-F5344CB8AC3E}">
        <p14:creationId xmlns:p14="http://schemas.microsoft.com/office/powerpoint/2010/main" val="4113680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2074</Words>
  <Application>Microsoft Office PowerPoint</Application>
  <PresentationFormat>On-screen Show (16:9)</PresentationFormat>
  <Paragraphs>337</Paragraphs>
  <Slides>30</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 Unicode MS</vt:lpstr>
      <vt:lpstr>Arial</vt:lpstr>
      <vt:lpstr>Roboto</vt:lpstr>
      <vt:lpstr>Dosis</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&amp; Preprocessing</vt:lpstr>
      <vt:lpstr>Data Cleaning &amp; Preprocessing</vt:lpstr>
      <vt:lpstr>Data Cleaning &amp; Preprocessing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Business Recommendation &amp; Simulation</vt:lpstr>
      <vt:lpstr>Business Recommendation &amp; Simulation</vt:lpstr>
      <vt:lpstr>Business Recommendation &amp; Simulation</vt:lpstr>
      <vt:lpstr>Business Recommendation &amp; Simulation</vt:lpstr>
      <vt:lpstr>Business Recommendation &amp; Simulation</vt:lpstr>
      <vt:lpstr>Business Recommendation &amp; Simulation</vt:lpstr>
      <vt:lpstr>Business Recommendation &amp; Simulation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HP</dc:creator>
  <cp:lastModifiedBy>HP</cp:lastModifiedBy>
  <cp:revision>9</cp:revision>
  <dcterms:modified xsi:type="dcterms:W3CDTF">2022-11-04T05:13:58Z</dcterms:modified>
</cp:coreProperties>
</file>